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7.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8.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39.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2.xml" ContentType="application/vnd.openxmlformats-officedocument.presentationml.notesSlide+xml"/>
  <Override PartName="/ppt/charts/chart7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47.xml" ContentType="application/vnd.openxmlformats-officedocument.presentationml.notesSlide+xml"/>
  <Override PartName="/ppt/charts/chart79.xml" ContentType="application/vnd.openxmlformats-officedocument.drawingml.chart+xml"/>
  <Override PartName="/ppt/charts/chart80.xml" ContentType="application/vnd.openxmlformats-officedocument.drawingml.chart+xml"/>
  <Override PartName="/ppt/notesSlides/notesSlide48.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notesSlides/notesSlide49.xml" ContentType="application/vnd.openxmlformats-officedocument.presentationml.notesSlide+xml"/>
  <Override PartName="/ppt/charts/chart83.xml" ContentType="application/vnd.openxmlformats-officedocument.drawingml.chart+xml"/>
  <Override PartName="/ppt/charts/chart84.xml" ContentType="application/vnd.openxmlformats-officedocument.drawingml.chart+xml"/>
  <Override PartName="/ppt/notesSlides/notesSlide50.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notesSlides/notesSlide51.xml" ContentType="application/vnd.openxmlformats-officedocument.presentationml.notesSlide+xml"/>
  <Override PartName="/ppt/charts/chart87.xml" ContentType="application/vnd.openxmlformats-officedocument.drawingml.chart+xml"/>
  <Override PartName="/ppt/notesSlides/notesSlide52.xml" ContentType="application/vnd.openxmlformats-officedocument.presentationml.notesSlide+xml"/>
  <Override PartName="/ppt/charts/chart8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817" r:id="rId50"/>
    <p:sldId id="1921" r:id="rId51"/>
    <p:sldId id="1923" r:id="rId52"/>
    <p:sldId id="1924" r:id="rId53"/>
    <p:sldId id="1925" r:id="rId54"/>
    <p:sldId id="1939" r:id="rId55"/>
    <p:sldId id="1926" r:id="rId56"/>
    <p:sldId id="1927" r:id="rId57"/>
    <p:sldId id="1928" r:id="rId58"/>
    <p:sldId id="1940" r:id="rId59"/>
    <p:sldId id="1929" r:id="rId60"/>
    <p:sldId id="1930" r:id="rId61"/>
    <p:sldId id="1932" r:id="rId62"/>
    <p:sldId id="1933" r:id="rId63"/>
    <p:sldId id="1934" r:id="rId64"/>
    <p:sldId id="1935" r:id="rId65"/>
    <p:sldId id="1936" r:id="rId66"/>
    <p:sldId id="1937" r:id="rId67"/>
    <p:sldId id="1938" r:id="rId68"/>
    <p:sldId id="1617" r:id="rId69"/>
    <p:sldId id="1820" r:id="rId70"/>
    <p:sldId id="1618" r:id="rId71"/>
    <p:sldId id="1821" r:id="rId72"/>
    <p:sldId id="1819" r:id="rId73"/>
    <p:sldId id="1822" r:id="rId74"/>
    <p:sldId id="1696" r:id="rId75"/>
    <p:sldId id="1619"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2"/>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8/10/relationships/authors" Targe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0.27659574468085113</c:v>
                </c:pt>
                <c:pt idx="1">
                  <c:v>0.72340425531914898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6.7556951853588396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0.4637271143659607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0.17557650572832628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1.8329937134609207</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0.17557650572832628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0.4608238092501864</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7.2559292412745346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0.42668241397579632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0.21714236046650459</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2.266935316944009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0.21714236046650459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0.5932463593123547</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6.2554611294431446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6.3038846214931894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2.2699036174879339E-2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0.10504176486663663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1.0966210647186729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0.10504176486663575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1.2881882862532557E-2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6.5611117554714689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0.1605367915330147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0.11282248146393314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1.1778506378321563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0.11282248146393314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2.8089177441292357E-2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5.9572561841890623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0.28328662339640776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8.687444833243152E-2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0.90695686756706095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8.6874448332432408E-2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9.445276203517583E-2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7.2295692236219953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3.9970096668731969E-2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1.1723321533106343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0.11229388378130611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6.4976489727275322E-2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7.0732598304422787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0.12859874260675097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8.3521207345048865E-2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0.87194950924143466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8.3521207345047976E-2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0.29958194826851159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6.4952917646995623E-2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4.6982261137411392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6.5473491789350309</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0.22348484848484851</c:v>
                </c:pt>
                <c:pt idx="1">
                  <c:v>0.29166666666666674</c:v>
                </c:pt>
                <c:pt idx="2">
                  <c:v>0.31818181818181818</c:v>
                </c:pt>
                <c:pt idx="3">
                  <c:v>0.1666666666666666</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0.12001799840218119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0.57490213934502687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0.16027841817862765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1.6732838582598797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0.16027841817862676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0.11794858693877508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6.2366897537317136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0.56877108983135294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0.16310162797817984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1.70275776647384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0.16310162797818073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0.19129499952282991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6.8580086041383481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6.4752883086504021</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0.25197866088078325</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9.0394494818339055E-2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0.94370565154013519</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9.0394494818339055E-2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0.32423572085768271</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1.5329320241598943E-2</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5.3739261023642122</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0.1493087281750638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0.11048847685505869</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1.1534839621342314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0.11048847685505869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0.31746155244968932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6.3131323699268984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0.24171158443359086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0.10313273878361429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1.0766911043034426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0.1031327387836134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0.23626708594599499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6.673960728207823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0.12710801179333764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8.7574243309612498E-2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0.91426262746108655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8.7574243309612498E-2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0.15895020021109829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7.5401340341026746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6.872837991000841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0.215422155402611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0.14230074381359259</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1.4855994983447429</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0.1423007438135917</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0.15008089644771871</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5.1071407585342463</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0.15340698908126615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0.10805312442770365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1.1280592296457614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0.10805312442770276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0.38757540224267739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0.2612302522233696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5.7685736743553564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0.39393939393939392</c:v>
                </c:pt>
                <c:pt idx="1">
                  <c:v>0.58333333333333348</c:v>
                </c:pt>
                <c:pt idx="2">
                  <c:v>0</c:v>
                </c:pt>
                <c:pt idx="3">
                  <c:v>2.2727272727272728E-2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0.11233811353225764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9.6921804752807539E-2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1.0118498376091072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9.6921804752807539E-2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0.34301780060300135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7.1793073838699746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3.8990434764076376E-2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9.4256603107169212E-2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0.98402551201785116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9.4256603107169212E-2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0.33808870457727558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0.2080632226050394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7.6020319867276704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0.37308489918123744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0.11000805764771204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1.1484684540328445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0.11000805764771115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0.13510180349226175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8.7071361515169574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8.4003087510575245</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0.23894174125495748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9.7785762081894489E-2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1.0208694290763534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9.7785762081896266E-2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6.4782448038958051E-2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8.4003087510575245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4.5446007425035768</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0.47864234338408584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0.152201785819011</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1.5889649667333643</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0.15220178581901056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0.5459320928783109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0.37296143147851346</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3.8496329964960769</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0.10176984799722177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0.15810859274749767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1.6506311897945309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0.15810859274749767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0.37933286025556612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5.2395684885110771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6.7439780340435114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0.47418911004785702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0.1540895035721821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1.6086724712197871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0.1540895035721821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0.55270314157663503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0.23350681258725725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5.5071608437840576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0.85984848484848486</c:v>
                </c:pt>
                <c:pt idx="1">
                  <c:v>3.0303030303030297E-2</c:v>
                </c:pt>
                <c:pt idx="2">
                  <c:v>2.2727272727272728E-2</c:v>
                </c:pt>
                <c:pt idx="3">
                  <c:v>3.4090909090909088E-2</c:v>
                </c:pt>
                <c:pt idx="4">
                  <c:v>1.5151515151515148E-2</c:v>
                </c:pt>
                <c:pt idx="5">
                  <c:v>3.787878787878788E-2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0.18882745140259161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0.12765284815800104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1.3326775539151621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0.12765284815800193</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0.27759125631532733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7.9807952243029643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3.4973782275404459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8.3302683789769016E-2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0.96264724901891485</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9.2208848830474199E-2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0.33074362139076197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0.65182592537561668</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1.2909201235136141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0.14376916282069296</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9.9844640325730039E-2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1.042363824707907</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9.9844640325728928E-2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0.35813241718809996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0.29734277366326323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2.1446902582748728</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0.15679925253738203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0.11558627939612487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1.206704294612539</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0.11558627939612487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0.350887406238229</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2.6315108411946619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0.26643358127118999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0.10449899292887999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1.09095460299236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0.10449899292887999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0.37482709947423842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0.16369108238951391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4.5850567296434903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8.4779070013285995E-2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0.13350932670923488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1.3938183558857884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0.13350932670923399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0.47888417180479159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2.7438675932290657E-2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4.4285540403964578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0.14140340221785497</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0.13198714510541443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1.3779269967373953</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0.13198714510541354</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0.20020010773345298</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5.9035373722195761</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4.936535942864209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0.11605490194836898</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0.50575052258197806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0.14099946443894584</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1.472014327007118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0.14099946443894584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0.47169489315891333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5.4135859865581688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0.4031007751937985</c:v>
                </c:pt>
                <c:pt idx="1">
                  <c:v>7.7519379844961248E-3</c:v>
                </c:pt>
                <c:pt idx="2">
                  <c:v>0.41860465116279072</c:v>
                </c:pt>
                <c:pt idx="3">
                  <c:v>0</c:v>
                </c:pt>
                <c:pt idx="4">
                  <c:v>7.7519379844961248E-3</c:v>
                </c:pt>
                <c:pt idx="5">
                  <c:v>2.713178294573643E-2</c:v>
                </c:pt>
                <c:pt idx="6">
                  <c:v>0</c:v>
                </c:pt>
                <c:pt idx="7">
                  <c:v>4.2635658914728675E-2</c:v>
                </c:pt>
                <c:pt idx="8">
                  <c:v>9.3023255813953487E-2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3.8181563360466964E-2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0.12183942054118013</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1.2719861975682938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0.12183942054117924</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0.35028841599554639</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4.4594858991702484</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7.9814638170993639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0.14418116203521514</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0.25553820443815844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7.1242140859339997E-2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0.74375780396682067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7.1242140859339997E-2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0.11640640499585686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7.7835342378958714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1.1190167080411761E-2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0.3024656828368828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8.4325170982395115E-2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0.88034277511144854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8.4325170982394226E-2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0.14651222170148692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8.1793933963028564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6.8428011973362821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0.16710330314574051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0.10068563031748834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1.0511436404445433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0.10068563031748834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0.33222674187304602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6.8428011973362821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2.6635973044244081</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1.5098797074998949E-2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0.15954017483469207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1.6655767028929169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0.15954017483469096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0.37603620362398749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2.6635973044244081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Sheet1!$C$2:$C$3</c:f>
              <c:numCache>
                <c:formatCode>General</c:formatCode>
                <c:ptCount val="2"/>
                <c:pt idx="0">
                  <c:v>5.5269608257555403</c:v>
                </c:pt>
                <c:pt idx="1">
                  <c:v>6.2554611294431446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Q6: While waiting, between your first assessment with the NHS mental health team and your first appointment for treatment, were you offered support with your mental health?</c:v>
                  </c:pt>
                </c:lvl>
              </c:multiLvlStrCache>
            </c:multiLvlStrRef>
          </c:cat>
          <c:val>
            <c:numRef>
              <c:f>Sheet1!$D$2:$D$3</c:f>
              <c:numCache>
                <c:formatCode>General</c:formatCode>
                <c:ptCount val="2"/>
                <c:pt idx="0">
                  <c:v>5.9119804760216974</c:v>
                </c:pt>
                <c:pt idx="1">
                  <c:v>6.1382278754366961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Q7. Was the support offered appropriate for your mental health needs?</c:v>
                  </c:pt>
                </c:lvl>
              </c:multiLvlStrCache>
            </c:multiLvlStrRef>
          </c:cat>
          <c:val>
            <c:numRef>
              <c:f>Sheet1!$C$2:$C$3</c:f>
              <c:numCache>
                <c:formatCode>General</c:formatCode>
                <c:ptCount val="2"/>
                <c:pt idx="0">
                  <c:v>6.7515258078136577</c:v>
                </c:pt>
                <c:pt idx="1">
                  <c:v>7.2559292412745346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Q7. Was the support offered appropriate for your mental health needs?</c:v>
                  </c:pt>
                </c:lvl>
              </c:multiLvlStrCache>
            </c:multiLvlStrRef>
          </c:cat>
          <c:val>
            <c:numRef>
              <c:f>Sheet1!$D$2:$D$3</c:f>
              <c:numCache>
                <c:formatCode>General</c:formatCode>
                <c:ptCount val="2"/>
                <c:pt idx="0">
                  <c:v>7.0176329378361144</c:v>
                </c:pt>
                <c:pt idx="1">
                  <c:v>7.0839385332613949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35</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 Were you given enough time to discuss your needs and treatment?</c:v>
                  </c:pt>
                </c:lvl>
              </c:multiLvlStrCache>
            </c:multiLvlStrRef>
          </c:cat>
          <c:val>
            <c:numRef>
              <c:f>Sheet1!$C$2:$C$3</c:f>
              <c:numCache>
                <c:formatCode>General</c:formatCode>
                <c:ptCount val="2"/>
                <c:pt idx="0">
                  <c:v>6.8939288788317477</c:v>
                </c:pt>
                <c:pt idx="1">
                  <c:v>7.0732598304422787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 Were you given enough time to discuss your needs and treatment?</c:v>
                  </c:pt>
                </c:lvl>
              </c:multiLvlStrCache>
            </c:multiLvlStrRef>
          </c:cat>
          <c:val>
            <c:numRef>
              <c:f>Sheet1!$D$2:$D$3</c:f>
              <c:numCache>
                <c:formatCode>General</c:formatCode>
                <c:ptCount val="2"/>
                <c:pt idx="0">
                  <c:v>6.8439355385488154</c:v>
                </c:pt>
                <c:pt idx="1">
                  <c:v>6.8843600420876108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Q10. Did you get the help you needed?</c:v>
                  </c:pt>
                </c:lvl>
              </c:multiLvlStrCache>
            </c:multiLvlStrRef>
          </c:cat>
          <c:val>
            <c:numRef>
              <c:f>Sheet1!$C$2:$C$3</c:f>
              <c:numCache>
                <c:formatCode>General</c:formatCode>
                <c:ptCount val="2"/>
                <c:pt idx="0">
                  <c:v>6.1155263270591647</c:v>
                </c:pt>
                <c:pt idx="1">
                  <c:v>5.9572561841890623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Q10. Did you get the help you needed?</c:v>
                  </c:pt>
                </c:lvl>
              </c:multiLvlStrCache>
            </c:multiLvlStrRef>
          </c:cat>
          <c:val>
            <c:numRef>
              <c:f>Sheet1!$D$2:$D$3</c:f>
              <c:numCache>
                <c:formatCode>General</c:formatCode>
                <c:ptCount val="2"/>
                <c:pt idx="0">
                  <c:v>5.9962718903991261</c:v>
                </c:pt>
                <c:pt idx="1">
                  <c:v>5.9425341155467581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Sheet1!$C$2:$C$3</c:f>
              <c:numCache>
                <c:formatCode>General</c:formatCode>
                <c:ptCount val="2"/>
                <c:pt idx="0">
                  <c:v>7.0316156760339128</c:v>
                </c:pt>
                <c:pt idx="1">
                  <c:v>6.5611117554714689</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Q11: Did your NHS mental health team consider how areas of your life impact your mental health?</c:v>
                  </c:pt>
                </c:lvl>
              </c:multiLvlStrCache>
            </c:multiLvlStrRef>
          </c:cat>
          <c:val>
            <c:numRef>
              <c:f>Sheet1!$D$2:$D$3</c:f>
              <c:numCache>
                <c:formatCode>General</c:formatCode>
                <c:ptCount val="2"/>
                <c:pt idx="0">
                  <c:v>6.4206954488241159</c:v>
                </c:pt>
                <c:pt idx="1">
                  <c:v>6.5334616040411264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Sheet1!$C$2:$C$3</c:f>
              <c:numCache>
                <c:formatCode>General</c:formatCode>
                <c:ptCount val="2"/>
                <c:pt idx="0">
                  <c:v>4.7400965426321768</c:v>
                </c:pt>
                <c:pt idx="1">
                  <c:v>4.6982261137411392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Q12. Did you have to repeat your mental health history to your NHS mental health team?</c:v>
                  </c:pt>
                </c:lvl>
              </c:multiLvlStrCache>
            </c:multiLvlStrRef>
          </c:cat>
          <c:val>
            <c:numRef>
              <c:f>Sheet1!$D$2:$D$3</c:f>
              <c:numCache>
                <c:formatCode>General</c:formatCode>
                <c:ptCount val="2"/>
                <c:pt idx="0">
                  <c:v>4.5979498938256977</c:v>
                </c:pt>
                <c:pt idx="1">
                  <c:v>4.6103644907806016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Q14: Do you have a care plan?</c:v>
                  </c:pt>
                </c:lvl>
              </c:multiLvlStrCache>
            </c:multiLvlStrRef>
          </c:cat>
          <c:val>
            <c:numRef>
              <c:f>Sheet1!$C$2:$C$3</c:f>
              <c:numCache>
                <c:formatCode>General</c:formatCode>
                <c:ptCount val="2"/>
                <c:pt idx="0">
                  <c:v>7.3328397754074031</c:v>
                </c:pt>
                <c:pt idx="1">
                  <c:v>6.8580086041383481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Q14: Do you have a care plan?</c:v>
                  </c:pt>
                </c:lvl>
              </c:multiLvlStrCache>
            </c:multiLvlStrRef>
          </c:cat>
          <c:val>
            <c:numRef>
              <c:f>Sheet1!$D$2:$D$3</c:f>
              <c:numCache>
                <c:formatCode>General</c:formatCode>
                <c:ptCount val="2"/>
                <c:pt idx="0">
                  <c:v>6.3106580163400174</c:v>
                </c:pt>
                <c:pt idx="1">
                  <c:v>6.2047950106403951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Sheet1!$C$2:$C$3</c:f>
              <c:numCache>
                <c:formatCode>General</c:formatCode>
                <c:ptCount val="2"/>
                <c:pt idx="0">
                  <c:v>7.184247541480377</c:v>
                </c:pt>
                <c:pt idx="1">
                  <c:v>6.2366897537317136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Q17. In the last 12 months, have you had a care review meeting with your NHS mental health team to discuss how your care is working?</c:v>
                  </c:pt>
                </c:lvl>
              </c:multiLvlStrCache>
            </c:multiLvlStrRef>
          </c:cat>
          <c:val>
            <c:numRef>
              <c:f>Sheet1!$D$2:$D$3</c:f>
              <c:numCache>
                <c:formatCode>General</c:formatCode>
                <c:ptCount val="2"/>
                <c:pt idx="0">
                  <c:v>5.6884524705425044</c:v>
                </c:pt>
                <c:pt idx="1">
                  <c:v>5.8005759513841548</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Sheet1!$C$2:$C$3</c:f>
              <c:numCache>
                <c:formatCode>General</c:formatCode>
                <c:ptCount val="2"/>
                <c:pt idx="0">
                  <c:v>6.6595405832866037</c:v>
                </c:pt>
                <c:pt idx="1">
                  <c:v>6.3131323699268984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Q18: Has your NHS mental health team supported you to make decisions about your care and treatment?</c:v>
                  </c:pt>
                </c:lvl>
              </c:multiLvlStrCache>
            </c:multiLvlStrRef>
          </c:cat>
          <c:val>
            <c:numRef>
              <c:f>Sheet1!$D$2:$D$3</c:f>
              <c:numCache>
                <c:formatCode>General</c:formatCode>
                <c:ptCount val="2"/>
                <c:pt idx="0">
                  <c:v>6.0057260610257721</c:v>
                </c:pt>
                <c:pt idx="1">
                  <c:v>6.045946619027581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Q19. Do you feel in control of your care?</c:v>
                  </c:pt>
                </c:lvl>
              </c:multiLvlStrCache>
            </c:multiLvlStrRef>
          </c:cat>
          <c:val>
            <c:numRef>
              <c:f>Sheet1!$C$2:$C$3</c:f>
              <c:numCache>
                <c:formatCode>General</c:formatCode>
                <c:ptCount val="2"/>
                <c:pt idx="0">
                  <c:v>5.1525211664356387</c:v>
                </c:pt>
                <c:pt idx="1">
                  <c:v>5.3739261023642122</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Q19. Do you feel in control of your care?</c:v>
                  </c:pt>
                </c:lvl>
              </c:multiLvlStrCache>
            </c:multiLvlStrRef>
          </c:cat>
          <c:val>
            <c:numRef>
              <c:f>Sheet1!$D$2:$D$3</c:f>
              <c:numCache>
                <c:formatCode>General</c:formatCode>
                <c:ptCount val="2"/>
                <c:pt idx="0">
                  <c:v>5.1895352898900908</c:v>
                </c:pt>
                <c:pt idx="1">
                  <c:v>5.1670666115532793</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Sheet1!$C$2:$C$3</c:f>
              <c:numCache>
                <c:formatCode>General</c:formatCode>
                <c:ptCount val="2"/>
                <c:pt idx="0">
                  <c:v>8.3234867250325806</c:v>
                </c:pt>
                <c:pt idx="1">
                  <c:v>7.6020319867276704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Q22_1: Have any of the following been discussed with you about your medication? Purpose of medication</c:v>
                  </c:pt>
                </c:lvl>
              </c:multiLvlStrCache>
            </c:multiLvlStrRef>
          </c:cat>
          <c:val>
            <c:numRef>
              <c:f>Sheet1!$D$2:$D$3</c:f>
              <c:numCache>
                <c:formatCode>General</c:formatCode>
                <c:ptCount val="2"/>
                <c:pt idx="0">
                  <c:v>7.7766562881202246</c:v>
                </c:pt>
                <c:pt idx="1">
                  <c:v>7.787694921506338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Sheet1!$C$2:$C$3</c:f>
              <c:numCache>
                <c:formatCode>General</c:formatCode>
                <c:ptCount val="2"/>
                <c:pt idx="0">
                  <c:v>7.7274068403543819</c:v>
                </c:pt>
                <c:pt idx="1">
                  <c:v>7.1793073838699746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Q22_2. Have any of the following been discussed with you about your medication? Benefits of medication</c:v>
                  </c:pt>
                </c:lvl>
              </c:multiLvlStrCache>
            </c:multiLvlStrRef>
          </c:cat>
          <c:val>
            <c:numRef>
              <c:f>Sheet1!$D$2:$D$3</c:f>
              <c:numCache>
                <c:formatCode>General</c:formatCode>
                <c:ptCount val="2"/>
                <c:pt idx="0">
                  <c:v>7.2826477867501058</c:v>
                </c:pt>
                <c:pt idx="1">
                  <c:v>7.2866251269800317</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27</c:v>
                </c:pt>
                <c:pt idx="2">
                  <c:v>4</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Sheet1!$C$2:$C$3</c:f>
              <c:numCache>
                <c:formatCode>General</c:formatCode>
                <c:ptCount val="2"/>
                <c:pt idx="0">
                  <c:v>6.2498322942294697</c:v>
                </c:pt>
                <c:pt idx="1">
                  <c:v>5.7685736743553564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Q22_3: Have any of the following been discussed with you about your medication? Side effects of medication</c:v>
                  </c:pt>
                </c:lvl>
              </c:multiLvlStrCache>
            </c:multiLvlStrRef>
          </c:cat>
          <c:val>
            <c:numRef>
              <c:f>Sheet1!$D$2:$D$3</c:f>
              <c:numCache>
                <c:formatCode>General</c:formatCode>
                <c:ptCount val="2"/>
                <c:pt idx="0">
                  <c:v>5.6868853448793564</c:v>
                </c:pt>
                <c:pt idx="1">
                  <c:v>5.7740511607097202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Sheet1!$C$2:$C$3</c:f>
              <c:numCache>
                <c:formatCode>General</c:formatCode>
                <c:ptCount val="2"/>
                <c:pt idx="0">
                  <c:v>5.4813555625954518</c:v>
                </c:pt>
                <c:pt idx="1">
                  <c:v>5.1071407585342463</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Q22_4. Have any of the following been discussed with you about your medication? What will happen if I stop taking my medication</c:v>
                  </c:pt>
                </c:lvl>
              </c:multiLvlStrCache>
            </c:multiLvlStrRef>
          </c:cat>
          <c:val>
            <c:numRef>
              <c:f>Sheet1!$D$2:$D$3</c:f>
              <c:numCache>
                <c:formatCode>General</c:formatCode>
                <c:ptCount val="2"/>
                <c:pt idx="0">
                  <c:v>5.3437947378726198</c:v>
                </c:pt>
                <c:pt idx="1">
                  <c:v>5.5074133957026294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Sheet1!$C$2:$C$3</c:f>
              <c:numCache>
                <c:formatCode>General</c:formatCode>
                <c:ptCount val="2"/>
                <c:pt idx="0">
                  <c:v>8.6741910952874228</c:v>
                </c:pt>
                <c:pt idx="1">
                  <c:v>8.7071361515169574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Q23: In the last 12 months, has your NHS mental health team asked you how you are getting on with your medication?</c:v>
                  </c:pt>
                </c:lvl>
              </c:multiLvlStrCache>
            </c:multiLvlStrRef>
          </c:cat>
          <c:val>
            <c:numRef>
              <c:f>Sheet1!$D$2:$D$3</c:f>
              <c:numCache>
                <c:formatCode>General</c:formatCode>
                <c:ptCount val="2"/>
                <c:pt idx="0">
                  <c:v>8.2197214917104535</c:v>
                </c:pt>
                <c:pt idx="1">
                  <c:v>8.2626349477245888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Sheet1!$C$2:$C$3</c:f>
              <c:numCache>
                <c:formatCode>General</c:formatCode>
                <c:ptCount val="2"/>
                <c:pt idx="0">
                  <c:v>6.4046071841084977</c:v>
                </c:pt>
                <c:pt idx="1">
                  <c:v>5.2395684885110771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Q29: Thinking about the last time you contacted this person or team, did you get the help you needed?</c:v>
                  </c:pt>
                </c:lvl>
              </c:multiLvlStrCache>
            </c:multiLvlStrRef>
          </c:cat>
          <c:val>
            <c:numRef>
              <c:f>Sheet1!$D$2:$D$3</c:f>
              <c:numCache>
                <c:formatCode>General</c:formatCode>
                <c:ptCount val="2"/>
                <c:pt idx="0">
                  <c:v>5.9576924744686739</c:v>
                </c:pt>
                <c:pt idx="1">
                  <c:v>5.8746872241711792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Sheet1!$C$2:$C$3</c:f>
              <c:numCache>
                <c:formatCode>General</c:formatCode>
                <c:ptCount val="2"/>
                <c:pt idx="0">
                  <c:v>5.3329913534898141</c:v>
                </c:pt>
                <c:pt idx="1">
                  <c:v>3.8496329964960769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Q31. Did the NHS mental health team give your family or carer support whilst you were in crisis?</c:v>
                  </c:pt>
                </c:lvl>
              </c:multiLvlStrCache>
            </c:multiLvlStrRef>
          </c:cat>
          <c:val>
            <c:numRef>
              <c:f>Sheet1!$D$2:$D$3</c:f>
              <c:numCache>
                <c:formatCode>General</c:formatCode>
                <c:ptCount val="2"/>
                <c:pt idx="0">
                  <c:v>4.3666305429329437</c:v>
                </c:pt>
                <c:pt idx="1">
                  <c:v>4.269855114164316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Sheet1!$C$2:$C$3</c:f>
              <c:numCache>
                <c:formatCode>General</c:formatCode>
                <c:ptCount val="2"/>
                <c:pt idx="0">
                  <c:v>8.0861812122236358</c:v>
                </c:pt>
                <c:pt idx="1">
                  <c:v>7.9807952243029643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Q27: Would you know who to contact out of office hours within the NHS if you had a crisis?</c:v>
                  </c:pt>
                </c:lvl>
              </c:multiLvlStrCache>
            </c:multiLvlStrRef>
          </c:cat>
          <c:val>
            <c:numRef>
              <c:f>Sheet1!$D$2:$D$3</c:f>
              <c:numCache>
                <c:formatCode>General</c:formatCode>
                <c:ptCount val="2"/>
                <c:pt idx="0">
                  <c:v>7.8378968047036741</c:v>
                </c:pt>
                <c:pt idx="1">
                  <c:v>7.9377322621114672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Sheet1!$C$2:$C$3</c:f>
              <c:numCache>
                <c:formatCode>General</c:formatCode>
                <c:ptCount val="2"/>
                <c:pt idx="0">
                  <c:v>5.8725255139759636</c:v>
                </c:pt>
                <c:pt idx="1">
                  <c:v>5.5071608437840576</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Q30. Thinking about the last time you contacted this person or team, how do you feel about the length of time it took you to get through to them?</c:v>
                  </c:pt>
                </c:lvl>
              </c:multiLvlStrCache>
            </c:multiLvlStrRef>
          </c:cat>
          <c:val>
            <c:numRef>
              <c:f>Sheet1!$D$2:$D$3</c:f>
              <c:numCache>
                <c:formatCode>General</c:formatCode>
                <c:ptCount val="2"/>
                <c:pt idx="0">
                  <c:v>5.8308029106149908</c:v>
                </c:pt>
                <c:pt idx="1">
                  <c:v>5.8741745222869772</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Sheet1!$C$2:$C$3</c:f>
              <c:numCache>
                <c:formatCode>General</c:formatCode>
                <c:ptCount val="2"/>
                <c:pt idx="0">
                  <c:v>4.7719493529101014</c:v>
                </c:pt>
                <c:pt idx="1">
                  <c:v>4.5850567296434903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Q33_1. In the last 12 months, did your NHS mental health team give you any help or advice with finding support for… Joining a group or taking part in an activity (e.g. art, sport etc)</c:v>
                  </c:pt>
                </c:lvl>
              </c:multiLvlStrCache>
            </c:multiLvlStrRef>
          </c:cat>
          <c:val>
            <c:numRef>
              <c:f>Sheet1!$D$2:$D$3</c:f>
              <c:numCache>
                <c:formatCode>General</c:formatCode>
                <c:ptCount val="2"/>
                <c:pt idx="0">
                  <c:v>4.2916983930979447</c:v>
                </c:pt>
                <c:pt idx="1">
                  <c:v>4.370294794937192</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Sheet1!$C$2:$C$3</c:f>
              <c:numCache>
                <c:formatCode>General</c:formatCode>
                <c:ptCount val="2"/>
                <c:pt idx="0">
                  <c:v>2.6198309242048698</c:v>
                </c:pt>
                <c:pt idx="1">
                  <c:v>2.6315108411946619</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Q33_2: In the last 12 months, did your NHS mental health team give you any help or advice with finding support for… Finding or keeping work</c:v>
                  </c:pt>
                </c:lvl>
              </c:multiLvlStrCache>
            </c:multiLvlStrRef>
          </c:cat>
          <c:val>
            <c:numRef>
              <c:f>Sheet1!$D$2:$D$3</c:f>
              <c:numCache>
                <c:formatCode>General</c:formatCode>
                <c:ptCount val="2"/>
                <c:pt idx="0">
                  <c:v>2.0936199419115029</c:v>
                </c:pt>
                <c:pt idx="1">
                  <c:v>2.166042399085196</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Sheet1!$C$2:$C$3</c:f>
              <c:numCache>
                <c:formatCode>General</c:formatCode>
                <c:ptCount val="2"/>
                <c:pt idx="0">
                  <c:v>2.8819482546735191</c:v>
                </c:pt>
                <c:pt idx="1">
                  <c:v>2.1446902582748728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Q33_3. In the last 12 months, did your NHS mental health team give you any help or advice with finding support for… Financial advice or benefits</c:v>
                  </c:pt>
                </c:lvl>
              </c:multiLvlStrCache>
            </c:multiLvlStrRef>
          </c:cat>
          <c:val>
            <c:numRef>
              <c:f>Sheet1!$D$2:$D$3</c:f>
              <c:numCache>
                <c:formatCode>General</c:formatCode>
                <c:ptCount val="2"/>
                <c:pt idx="0">
                  <c:v>2.5065480625522261</c:v>
                </c:pt>
                <c:pt idx="1">
                  <c:v>2.514172421682729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5.2395684885110771</c:v>
                </c:pt>
                <c:pt idx="1">
                  <c:v>3.8496329964960769</c:v>
                </c:pt>
                <c:pt idx="2">
                  <c:v>5.1071407585342463</c:v>
                </c:pt>
                <c:pt idx="3">
                  <c:v>1.2909201235136141</c:v>
                </c:pt>
                <c:pt idx="4">
                  <c:v>2.1446902582748728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5.8746872241711792</c:v>
                </c:pt>
                <c:pt idx="1">
                  <c:v>4.269855114164316</c:v>
                </c:pt>
                <c:pt idx="2">
                  <c:v>5.5074133957026294</c:v>
                </c:pt>
                <c:pt idx="3">
                  <c:v>1.6866801298939851</c:v>
                </c:pt>
                <c:pt idx="4">
                  <c:v>2.514172421682729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Sheet1!$C$2:$C$3</c:f>
              <c:numCache>
                <c:formatCode>General</c:formatCode>
                <c:ptCount val="2"/>
                <c:pt idx="0">
                  <c:v>1.9934642595928611</c:v>
                </c:pt>
                <c:pt idx="1">
                  <c:v>1.2909201235136141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Q33_4: In the last 12 months, did your NHS mental health team give you any help or advice with finding support for… Cost of living</c:v>
                  </c:pt>
                </c:lvl>
              </c:multiLvlStrCache>
            </c:multiLvlStrRef>
          </c:cat>
          <c:val>
            <c:numRef>
              <c:f>Sheet1!$D$2:$D$3</c:f>
              <c:numCache>
                <c:formatCode>General</c:formatCode>
                <c:ptCount val="2"/>
                <c:pt idx="0">
                  <c:v>1.6685313728065121</c:v>
                </c:pt>
                <c:pt idx="1">
                  <c:v>1.6866801298939851</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Sheet1!$C$2:$C$3</c:f>
              <c:numCache>
                <c:formatCode>General</c:formatCode>
                <c:ptCount val="2"/>
                <c:pt idx="0">
                  <c:v>5.338486606925116</c:v>
                </c:pt>
                <c:pt idx="1">
                  <c:v>4.4285540403964578</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Q32: In the last 12 months, has your NHS mental health team supported you with your physical health needs?</c:v>
                  </c:pt>
                </c:lvl>
              </c:multiLvlStrCache>
            </c:multiLvlStrRef>
          </c:cat>
          <c:val>
            <c:numRef>
              <c:f>Sheet1!$D$2:$D$3</c:f>
              <c:numCache>
                <c:formatCode>General</c:formatCode>
                <c:ptCount val="2"/>
                <c:pt idx="0">
                  <c:v>4.5844314215493087</c:v>
                </c:pt>
                <c:pt idx="1">
                  <c:v>4.5936550566706504</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Sheet1!$C$2:$C$3</c:f>
              <c:numCache>
                <c:formatCode>General</c:formatCode>
                <c:ptCount val="2"/>
                <c:pt idx="0">
                  <c:v>6.2336017064809131</c:v>
                </c:pt>
                <c:pt idx="1">
                  <c:v>5.9035373722195761</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Q34. Have NHS mental health services involved a member of your family or someone else close to you as much as you would like?</c:v>
                  </c:pt>
                </c:lvl>
              </c:multiLvlStrCache>
            </c:multiLvlStrRef>
          </c:cat>
          <c:val>
            <c:numRef>
              <c:f>Sheet1!$D$2:$D$3</c:f>
              <c:numCache>
                <c:formatCode>General</c:formatCode>
                <c:ptCount val="2"/>
                <c:pt idx="0">
                  <c:v>5.8043502587453002</c:v>
                </c:pt>
                <c:pt idx="1">
                  <c:v>5.8824670161889134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Sheet1!$C$2:$C$3</c:f>
              <c:numCache>
                <c:formatCode>General</c:formatCode>
                <c:ptCount val="2"/>
                <c:pt idx="0">
                  <c:v>4.6522426274795121</c:v>
                </c:pt>
                <c:pt idx="1">
                  <c:v>4.4594858991702484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Q35: Has your NHS mental health team asked if you need support to access your care and treatment?</c:v>
                  </c:pt>
                </c:lvl>
              </c:multiLvlStrCache>
            </c:multiLvlStrRef>
          </c:cat>
          <c:val>
            <c:numRef>
              <c:f>Sheet1!$D$2:$D$3</c:f>
              <c:numCache>
                <c:formatCode>General</c:formatCode>
                <c:ptCount val="2"/>
                <c:pt idx="0">
                  <c:v>4.208572136171508</c:v>
                </c:pt>
                <c:pt idx="1">
                  <c:v>4.4765169467771369</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Q38. Do you feel the support provided meets your needs?</c:v>
                  </c:pt>
                </c:lvl>
              </c:multiLvlStrCache>
            </c:multiLvlStrRef>
          </c:cat>
          <c:val>
            <c:numRef>
              <c:f>Sheet1!$C$2:$C$3</c:f>
              <c:numCache>
                <c:formatCode>General</c:formatCode>
                <c:ptCount val="2"/>
                <c:pt idx="0">
                  <c:v>5.0004437263577159</c:v>
                </c:pt>
                <c:pt idx="1">
                  <c:v>5.4135859865581688</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Q38. Do you feel the support provided meets your needs?</c:v>
                  </c:pt>
                </c:lvl>
              </c:multiLvlStrCache>
            </c:multiLvlStrRef>
          </c:cat>
          <c:val>
            <c:numRef>
              <c:f>Sheet1!$D$2:$D$3</c:f>
              <c:numCache>
                <c:formatCode>General</c:formatCode>
                <c:ptCount val="2"/>
                <c:pt idx="0">
                  <c:v>5.0431794632468963</c:v>
                </c:pt>
                <c:pt idx="1">
                  <c:v>5.3211436403670049</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Sheet1!$C$2:$C$3</c:f>
              <c:numCache>
                <c:formatCode>General</c:formatCode>
                <c:ptCount val="2"/>
                <c:pt idx="0">
                  <c:v>8.0875621652556191</c:v>
                </c:pt>
                <c:pt idx="1">
                  <c:v>8.1793933963028564</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Q13: Did your NHS mental health team treat you with care and compassion?</c:v>
                  </c:pt>
                </c:lvl>
              </c:multiLvlStrCache>
            </c:multiLvlStrRef>
          </c:cat>
          <c:val>
            <c:numRef>
              <c:f>Sheet1!$D$2:$D$3</c:f>
              <c:numCache>
                <c:formatCode>General</c:formatCode>
                <c:ptCount val="2"/>
                <c:pt idx="0">
                  <c:v>7.904616335664632</c:v>
                </c:pt>
                <c:pt idx="1">
                  <c:v>7.9457520492176377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Sheet1!$C$2:$C$3</c:f>
              <c:numCache>
                <c:formatCode>General</c:formatCode>
                <c:ptCount val="2"/>
                <c:pt idx="0">
                  <c:v>8.2234285632433881</c:v>
                </c:pt>
                <c:pt idx="1">
                  <c:v>7.7835342378958714</c:v>
                </c:pt>
              </c:numCache>
            </c:numRef>
          </c:val>
          <c:smooth val="0"/>
          <c:extLst>
            <c:ext xmlns:c16="http://schemas.microsoft.com/office/drawing/2014/chart" uri="{C3380CC4-5D6E-409C-BE32-E72D297353CC}">
              <c16:uniqueId val="{00000000-87A0-4ACA-A93F-CC6B99AFF3E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Q40. Overall, in the last 12 months, did you feel that you were treated with respect and dignity by NHS mental health services?</c:v>
                  </c:pt>
                </c:lvl>
              </c:multiLvlStrCache>
            </c:multiLvlStrRef>
          </c:cat>
          <c:val>
            <c:numRef>
              <c:f>Sheet1!$D$2:$D$3</c:f>
              <c:numCache>
                <c:formatCode>General</c:formatCode>
                <c:ptCount val="2"/>
                <c:pt idx="0">
                  <c:v>7.8690410712376284</c:v>
                </c:pt>
                <c:pt idx="1">
                  <c:v>7.86946615640234</c:v>
                </c:pt>
              </c:numCache>
            </c:numRef>
          </c:val>
          <c:smooth val="0"/>
          <c:extLst>
            <c:ext xmlns:c16="http://schemas.microsoft.com/office/drawing/2014/chart" uri="{C3380CC4-5D6E-409C-BE32-E72D297353CC}">
              <c16:uniqueId val="{00000001-87A0-4ACA-A93F-CC6B99AFF3E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Sheet1!$C$2:$C$3</c:f>
              <c:numCache>
                <c:formatCode>General</c:formatCode>
                <c:ptCount val="2"/>
                <c:pt idx="0">
                  <c:v>6.9874919678765357</c:v>
                </c:pt>
                <c:pt idx="1">
                  <c:v>6.8428011973362821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Q39: Overall, in the last 12 months, how was your experience of using the NHS mental health services?</c:v>
                  </c:pt>
                </c:lvl>
              </c:multiLvlStrCache>
            </c:multiLvlStrRef>
          </c:cat>
          <c:val>
            <c:numRef>
              <c:f>Sheet1!$D$2:$D$3</c:f>
              <c:numCache>
                <c:formatCode>General</c:formatCode>
                <c:ptCount val="2"/>
                <c:pt idx="0">
                  <c:v>6.6824730566302666</c:v>
                </c:pt>
                <c:pt idx="1">
                  <c:v>6.6719474101139937</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Sheet1!$C$2:$C$3</c:f>
              <c:numCache>
                <c:formatCode>General</c:formatCode>
                <c:ptCount val="2"/>
                <c:pt idx="0">
                  <c:v>3.0531723225102549</c:v>
                </c:pt>
                <c:pt idx="1">
                  <c:v>2.6635973044244081</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Q41: Aside from this questionnaire, in the last 12 months, have you been asked by NHS mental health services to give your views on the quality of your care?</c:v>
                  </c:pt>
                </c:lvl>
              </c:multiLvlStrCache>
            </c:multiLvlStrRef>
          </c:cat>
          <c:val>
            <c:numRef>
              <c:f>Sheet1!$D$2:$D$3</c:f>
              <c:numCache>
                <c:formatCode>General</c:formatCode>
                <c:ptCount val="2"/>
                <c:pt idx="0">
                  <c:v>2.6709575067200149</c:v>
                </c:pt>
                <c:pt idx="1">
                  <c:v>2.8145299561714601</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6.8580086041383481</c:v>
                </c:pt>
                <c:pt idx="1">
                  <c:v>2.6315108411946619</c:v>
                </c:pt>
                <c:pt idx="2">
                  <c:v>8.7071361515169574</c:v>
                </c:pt>
                <c:pt idx="3">
                  <c:v>6.2366897537317136</c:v>
                </c:pt>
                <c:pt idx="4">
                  <c:v>6.3131323699268984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6.2047950106403951</c:v>
                </c:pt>
                <c:pt idx="1">
                  <c:v>2.166042399085196</c:v>
                </c:pt>
                <c:pt idx="2">
                  <c:v>8.2626349477245888</c:v>
                </c:pt>
                <c:pt idx="3">
                  <c:v>5.8005759513841548</c:v>
                </c:pt>
                <c:pt idx="4">
                  <c:v>6.045946619027581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DD87-BBF0-9077-F1A7-76D912F8A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5070B-158F-0C00-9FFE-082AD6A2CE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C3079A3-38D8-2BC3-0105-AD434D3072C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FF7873B-02E4-8BEC-2056-2E79A222FA5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925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A152-20CD-A2E8-73D2-F8F4883FC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C18CE-8E4C-CAC8-0986-204CBBF35C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40A137D-DC49-CC43-7CE9-9326805610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C105997-2BF3-357E-14EA-C5809C0ACA1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58173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84DD-9BE1-CC66-2CD3-CC6E7B1D1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F6C07-3363-A72B-B565-78183E5C459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C2F58CF-7188-782C-BF08-E1A458A5227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943F193-0C2B-D77A-9AE9-A20C067FF27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54268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0515-968E-8561-53FF-74191A9FE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01ADD-CC7C-4E82-6D1E-F3AB02F8B06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BE70106-31D6-F2F7-40CA-AE6B38CD07C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7D7095E-4263-B34D-2328-1BE80565A97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964651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5.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538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811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8250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RVN | Avon and Wiltshire Mental Health Partnership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9" Type="http://schemas.openxmlformats.org/officeDocument/2006/relationships/slide" Target="slide46.xml"/><Relationship Id="rId21" Type="http://schemas.openxmlformats.org/officeDocument/2006/relationships/slide" Target="slide37.xml"/><Relationship Id="rId34" Type="http://schemas.openxmlformats.org/officeDocument/2006/relationships/slide" Target="slide58.xml"/><Relationship Id="rId42" Type="http://schemas.openxmlformats.org/officeDocument/2006/relationships/slide" Target="slide11.xml"/><Relationship Id="rId7" Type="http://schemas.openxmlformats.org/officeDocument/2006/relationships/slide" Target="slide7.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50.xml"/><Relationship Id="rId41"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32" Type="http://schemas.openxmlformats.org/officeDocument/2006/relationships/slide" Target="slide56.xml"/><Relationship Id="rId37" Type="http://schemas.openxmlformats.org/officeDocument/2006/relationships/slide" Target="slide63.xml"/><Relationship Id="rId40" Type="http://schemas.openxmlformats.org/officeDocument/2006/relationships/slide" Target="slide65.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8.xml"/><Relationship Id="rId36" Type="http://schemas.openxmlformats.org/officeDocument/2006/relationships/slide" Target="slide62.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52.xml"/><Relationship Id="rId44"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7.xml"/><Relationship Id="rId30" Type="http://schemas.openxmlformats.org/officeDocument/2006/relationships/slide" Target="slide51.xml"/><Relationship Id="rId35" Type="http://schemas.openxmlformats.org/officeDocument/2006/relationships/slide" Target="slide61.xml"/><Relationship Id="rId43" Type="http://schemas.openxmlformats.org/officeDocument/2006/relationships/slide" Target="slide55.xml"/><Relationship Id="rId8" Type="http://schemas.openxmlformats.org/officeDocument/2006/relationships/slide" Target="slide8.xml"/><Relationship Id="rId3" Type="http://schemas.openxmlformats.org/officeDocument/2006/relationships/slide" Target="slide3.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33" Type="http://schemas.openxmlformats.org/officeDocument/2006/relationships/slide" Target="slide57.xml"/><Relationship Id="rId38" Type="http://schemas.openxmlformats.org/officeDocument/2006/relationships/slide" Target="slide64.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65.xml"/></Relationships>
</file>

<file path=ppt/slides/_rels/slide51.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7.xml"/></Relationships>
</file>

<file path=ppt/slides/_rels/slide5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3.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5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76.xml"/></Relationships>
</file>

<file path=ppt/slides/_rels/slide58.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8.xml"/></Relationships>
</file>

<file path=ppt/slides/_rels/slide59.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80.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82.xml"/></Relationships>
</file>

<file path=ppt/slides/_rels/slide6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84.xml"/></Relationships>
</file>

<file path=ppt/slides/_rels/slide6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86.xml"/></Relationships>
</file>

<file path=ppt/slides/_rels/slide6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Avon and Wiltshire Mental Health Partnership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3898670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7912459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3345829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Do you have a care plan?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Involvement in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14742742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Q33_4. In the last 12 months, did your NHS mental health team give you any help or advice with finding support for…Cost of living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Q33_3. In the last 12 months, did your NHS mental health team give you any help or advice with finding support for…Financial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Avon and Wiltshire Mental Health Partnership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Planning care</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having a care plan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with other areas of life: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finding or keeping work</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Medication: </a:t>
            </a:r>
            <a:r>
              <a:rPr lang="en-GB" sz="1200" b="0">
                <a:solidFill>
                  <a:prstClr val="black"/>
                </a:solidFill>
                <a:latin typeface="Arial"/>
              </a:rPr>
              <a:t>NHS mental health team checking how service users are getting on with medication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Planning care: </a:t>
            </a:r>
            <a:r>
              <a:rPr lang="en-GB" sz="1200" b="0">
                <a:solidFill>
                  <a:prstClr val="black"/>
                </a:solidFill>
                <a:latin typeface="Arial"/>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Involvement in care: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supported service users to make decisions about their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support: </a:t>
            </a:r>
            <a:r>
              <a:rPr kumimoji="0" lang="en-GB" sz="1200" b="0" i="0" u="none" strike="noStrike" kern="1200" cap="none" spc="0" normalizeH="0" baseline="0" noProof="0">
                <a:ln>
                  <a:noFill/>
                </a:ln>
                <a:solidFill>
                  <a:prstClr val="black"/>
                </a:solidFill>
                <a:effectLst/>
                <a:uLnTx/>
                <a:uFillTx/>
                <a:latin typeface="Arial"/>
                <a:ea typeface="+mj-ea"/>
                <a:cs typeface="+mj-cs"/>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 </a:t>
            </a:r>
            <a:r>
              <a:rPr lang="en-GB" sz="1200" b="0" noProof="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 </a:t>
            </a:r>
            <a:r>
              <a:rPr lang="en-GB" sz="1200" b="0">
                <a:solidFill>
                  <a:prstClr val="black"/>
                </a:solidFill>
                <a:latin typeface="Arial"/>
              </a:rPr>
              <a:t>service users being given help or advice with finding support for the cost of living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financial advice or benefits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3788181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3499810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23870829"/>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533978893"/>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8888091"/>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11319170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8094597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829469393"/>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713628636"/>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0378968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04849028"/>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685778194"/>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8"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9"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30"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31"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32"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33"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34"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35"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6"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39"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40"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41"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42"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43"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44"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028505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71378178"/>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7946328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576804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388529342"/>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7735040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37010753"/>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34310427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860362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21336172"/>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3485688"/>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911143290"/>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746170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2172736712"/>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7856970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1629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683048436"/>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318745438"/>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45574699"/>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758076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79699409"/>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5814786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486465233"/>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9647631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58363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3512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01471333"/>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4180317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662833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145119345"/>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8428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19523145"/>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164086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711078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37625300"/>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8962301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77691259"/>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7642760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5808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506255617"/>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148433988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499250177"/>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29864862"/>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777279802"/>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504668327"/>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2870377359"/>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41668284"/>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09808879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13324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573629439"/>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5461777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4189294654"/>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7320327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1608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685550532"/>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83943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126203301"/>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15672817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806174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14085432"/>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21115247"/>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23308980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064153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58326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7393961"/>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a:t>
            </a:r>
            <a:r>
              <a:rPr lang="en-GB" sz="1200" dirty="0">
                <a:latin typeface="Arial" panose="020B0604020202020204" pitchFamily="34" charset="0"/>
                <a:cs typeface="Arial" panose="020B0604020202020204" pitchFamily="34" charset="0"/>
              </a:rPr>
              <a:t>NHS 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(2024) and the previous year (2023). Z-tests set to 95% significance were used to compare data between the two years (2024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6458FC46-8F3B-4EA0-231C-AD70E344A6AD}"/>
              </a:ext>
            </a:extLst>
          </p:cNvPr>
          <p:cNvPicPr>
            <a:picLocks noChangeAspect="1"/>
          </p:cNvPicPr>
          <p:nvPr/>
        </p:nvPicPr>
        <p:blipFill>
          <a:blip r:embed="rId3"/>
          <a:stretch>
            <a:fillRect/>
          </a:stretch>
        </p:blipFill>
        <p:spPr>
          <a:xfrm>
            <a:off x="6941508" y="1435162"/>
            <a:ext cx="4224762" cy="3742120"/>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839753505"/>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6312248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7_sig" descr="Significant changes 2021 vs 2020&#10;Significant changes 2021 vs 2019" title="Significant changes">
            <a:extLst>
              <a:ext uri="{FF2B5EF4-FFF2-40B4-BE49-F238E27FC236}">
                <a16:creationId xmlns:a16="http://schemas.microsoft.com/office/drawing/2014/main" id="{8D6F8842-4075-3D4B-0AAD-03C15DCA61D7}"/>
              </a:ext>
            </a:extLst>
          </p:cNvPr>
          <p:cNvGraphicFramePr>
            <a:graphicFrameLocks noGrp="1"/>
          </p:cNvGraphicFramePr>
          <p:nvPr>
            <p:extLst>
              <p:ext uri="{D42A27DB-BD31-4B8C-83A1-F6EECF244321}">
                <p14:modId xmlns:p14="http://schemas.microsoft.com/office/powerpoint/2010/main" val="277533209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7_c" descr="Trust mean score trend data for Q7, plotted against the national average. ">
            <a:extLst>
              <a:ext uri="{FF2B5EF4-FFF2-40B4-BE49-F238E27FC236}">
                <a16:creationId xmlns:a16="http://schemas.microsoft.com/office/drawing/2014/main" id="{51ACD5B6-4C29-5DF2-28E7-729EF467FFC2}"/>
              </a:ext>
            </a:extLst>
          </p:cNvPr>
          <p:cNvGraphicFramePr/>
          <p:nvPr>
            <p:extLst>
              <p:ext uri="{D42A27DB-BD31-4B8C-83A1-F6EECF244321}">
                <p14:modId xmlns:p14="http://schemas.microsoft.com/office/powerpoint/2010/main" val="1379381874"/>
              </p:ext>
            </p:extLst>
          </p:nvPr>
        </p:nvGraphicFramePr>
        <p:xfrm>
          <a:off x="6207442" y="1263152"/>
          <a:ext cx="5468620" cy="3965313"/>
        </p:xfrm>
        <a:graphic>
          <a:graphicData uri="http://schemas.openxmlformats.org/drawingml/2006/chart">
            <c:chart xmlns:c="http://schemas.openxmlformats.org/drawingml/2006/chart" xmlns:r="http://schemas.openxmlformats.org/officeDocument/2006/relationships" r:id="rId4"/>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8_c" descr="Trust mean score trend data for Q7, plotted against the national average. ">
            <a:extLst>
              <a:ext uri="{FF2B5EF4-FFF2-40B4-BE49-F238E27FC236}">
                <a16:creationId xmlns:a16="http://schemas.microsoft.com/office/drawing/2014/main" id="{B5FA5B0C-794D-490C-937E-27E5D4B2FF26}"/>
              </a:ext>
            </a:extLst>
          </p:cNvPr>
          <p:cNvGraphicFramePr/>
          <p:nvPr>
            <p:extLst>
              <p:ext uri="{D42A27DB-BD31-4B8C-83A1-F6EECF244321}">
                <p14:modId xmlns:p14="http://schemas.microsoft.com/office/powerpoint/2010/main" val="6030913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8_sig" descr="Significant changes 2021 vs 2020&#10;Significant changes 2021 vs 2019" title="Significant changes">
            <a:extLst>
              <a:ext uri="{FF2B5EF4-FFF2-40B4-BE49-F238E27FC236}">
                <a16:creationId xmlns:a16="http://schemas.microsoft.com/office/drawing/2014/main" id="{C5ACE530-BD9B-8566-C1A6-5AF29C295DB5}"/>
              </a:ext>
            </a:extLst>
          </p:cNvPr>
          <p:cNvGraphicFramePr>
            <a:graphicFrameLocks noGrp="1"/>
          </p:cNvGraphicFramePr>
          <p:nvPr>
            <p:extLst>
              <p:ext uri="{D42A27DB-BD31-4B8C-83A1-F6EECF244321}">
                <p14:modId xmlns:p14="http://schemas.microsoft.com/office/powerpoint/2010/main" val="14578214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0_sig" descr="Significant changes 2021 vs 2020&#10;Significant changes 2021 vs 2019" title="Significant changes">
            <a:extLst>
              <a:ext uri="{FF2B5EF4-FFF2-40B4-BE49-F238E27FC236}">
                <a16:creationId xmlns:a16="http://schemas.microsoft.com/office/drawing/2014/main" id="{CC523CAE-0AA3-480B-1046-29822A8554E3}"/>
              </a:ext>
            </a:extLst>
          </p:cNvPr>
          <p:cNvGraphicFramePr>
            <a:graphicFrameLocks noGrp="1"/>
          </p:cNvGraphicFramePr>
          <p:nvPr>
            <p:extLst>
              <p:ext uri="{D42A27DB-BD31-4B8C-83A1-F6EECF244321}">
                <p14:modId xmlns:p14="http://schemas.microsoft.com/office/powerpoint/2010/main" val="11203501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0_c" descr="Trust mean score trend data for Q7, plotted against the national average. ">
            <a:extLst>
              <a:ext uri="{FF2B5EF4-FFF2-40B4-BE49-F238E27FC236}">
                <a16:creationId xmlns:a16="http://schemas.microsoft.com/office/drawing/2014/main" id="{749F9519-1BDB-BD9E-A1F6-11811D26B22C}"/>
              </a:ext>
            </a:extLst>
          </p:cNvPr>
          <p:cNvGraphicFramePr/>
          <p:nvPr>
            <p:extLst>
              <p:ext uri="{D42A27DB-BD31-4B8C-83A1-F6EECF244321}">
                <p14:modId xmlns:p14="http://schemas.microsoft.com/office/powerpoint/2010/main" val="37836445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0_t">
            <a:extLst>
              <a:ext uri="{FF2B5EF4-FFF2-40B4-BE49-F238E27FC236}">
                <a16:creationId xmlns:a16="http://schemas.microsoft.com/office/drawing/2014/main" id="{390AE452-8C6C-1F5E-14A9-5142BF2EACBD}"/>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2778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1_c" descr="Trust mean score trend data for Q7, plotted against the national average. ">
            <a:extLst>
              <a:ext uri="{FF2B5EF4-FFF2-40B4-BE49-F238E27FC236}">
                <a16:creationId xmlns:a16="http://schemas.microsoft.com/office/drawing/2014/main" id="{FCC586BB-2A2F-2CE1-0A5A-02F1E6614047}"/>
              </a:ext>
            </a:extLst>
          </p:cNvPr>
          <p:cNvGraphicFramePr/>
          <p:nvPr>
            <p:extLst>
              <p:ext uri="{D42A27DB-BD31-4B8C-83A1-F6EECF244321}">
                <p14:modId xmlns:p14="http://schemas.microsoft.com/office/powerpoint/2010/main" val="30465422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1_sig" descr="Significant changes 2021 vs 2020&#10;Significant changes 2021 vs 2019" title="Significant changes">
            <a:extLst>
              <a:ext uri="{FF2B5EF4-FFF2-40B4-BE49-F238E27FC236}">
                <a16:creationId xmlns:a16="http://schemas.microsoft.com/office/drawing/2014/main" id="{E37F1CD0-C386-F3F8-ED12-E8D529DA403F}"/>
              </a:ext>
            </a:extLst>
          </p:cNvPr>
          <p:cNvGraphicFramePr>
            <a:graphicFrameLocks noGrp="1"/>
          </p:cNvGraphicFramePr>
          <p:nvPr>
            <p:extLst>
              <p:ext uri="{D42A27DB-BD31-4B8C-83A1-F6EECF244321}">
                <p14:modId xmlns:p14="http://schemas.microsoft.com/office/powerpoint/2010/main" val="179235329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2_sig" descr="Significant changes 2021 vs 2020&#10;Significant changes 2021 vs 2019" title="Significant changes">
            <a:extLst>
              <a:ext uri="{FF2B5EF4-FFF2-40B4-BE49-F238E27FC236}">
                <a16:creationId xmlns:a16="http://schemas.microsoft.com/office/drawing/2014/main" id="{B78298F3-271F-3CC6-C424-916984FC8438}"/>
              </a:ext>
            </a:extLst>
          </p:cNvPr>
          <p:cNvGraphicFramePr>
            <a:graphicFrameLocks noGrp="1"/>
          </p:cNvGraphicFramePr>
          <p:nvPr>
            <p:extLst>
              <p:ext uri="{D42A27DB-BD31-4B8C-83A1-F6EECF244321}">
                <p14:modId xmlns:p14="http://schemas.microsoft.com/office/powerpoint/2010/main" val="10216752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2_c" descr="Trust mean score trend data for Q7, plotted against the national average. ">
            <a:extLst>
              <a:ext uri="{FF2B5EF4-FFF2-40B4-BE49-F238E27FC236}">
                <a16:creationId xmlns:a16="http://schemas.microsoft.com/office/drawing/2014/main" id="{DD79F62D-9F31-CABE-2B66-078B85FA69CD}"/>
              </a:ext>
            </a:extLst>
          </p:cNvPr>
          <p:cNvGraphicFramePr/>
          <p:nvPr>
            <p:extLst>
              <p:ext uri="{D42A27DB-BD31-4B8C-83A1-F6EECF244321}">
                <p14:modId xmlns:p14="http://schemas.microsoft.com/office/powerpoint/2010/main" val="24843227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2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1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0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4_c" descr="Trust mean score trend data for Q7, plotted against the national average. ">
            <a:extLst>
              <a:ext uri="{FF2B5EF4-FFF2-40B4-BE49-F238E27FC236}">
                <a16:creationId xmlns:a16="http://schemas.microsoft.com/office/drawing/2014/main" id="{60E51BA0-9B01-389D-7736-A38F2C8F1336}"/>
              </a:ext>
            </a:extLst>
          </p:cNvPr>
          <p:cNvGraphicFramePr/>
          <p:nvPr>
            <p:extLst>
              <p:ext uri="{D42A27DB-BD31-4B8C-83A1-F6EECF244321}">
                <p14:modId xmlns:p14="http://schemas.microsoft.com/office/powerpoint/2010/main" val="32263233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4_sig" descr="Significant changes 2021 vs 2020&#10;Significant changes 2021 vs 2019" title="Significant changes">
            <a:extLst>
              <a:ext uri="{FF2B5EF4-FFF2-40B4-BE49-F238E27FC236}">
                <a16:creationId xmlns:a16="http://schemas.microsoft.com/office/drawing/2014/main" id="{7273855A-E2E4-0807-04BA-8C3837047F25}"/>
              </a:ext>
            </a:extLst>
          </p:cNvPr>
          <p:cNvGraphicFramePr>
            <a:graphicFrameLocks noGrp="1"/>
          </p:cNvGraphicFramePr>
          <p:nvPr>
            <p:extLst>
              <p:ext uri="{D42A27DB-BD31-4B8C-83A1-F6EECF244321}">
                <p14:modId xmlns:p14="http://schemas.microsoft.com/office/powerpoint/2010/main" val="34882522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7_sig" descr="Significant changes 2021 vs 2020&#10;Significant changes 2021 vs 2019" title="Significant changes">
            <a:extLst>
              <a:ext uri="{FF2B5EF4-FFF2-40B4-BE49-F238E27FC236}">
                <a16:creationId xmlns:a16="http://schemas.microsoft.com/office/drawing/2014/main" id="{2F53F950-9BCE-615F-CD7D-31F91AF77A10}"/>
              </a:ext>
            </a:extLst>
          </p:cNvPr>
          <p:cNvGraphicFramePr>
            <a:graphicFrameLocks noGrp="1"/>
          </p:cNvGraphicFramePr>
          <p:nvPr>
            <p:extLst>
              <p:ext uri="{D42A27DB-BD31-4B8C-83A1-F6EECF244321}">
                <p14:modId xmlns:p14="http://schemas.microsoft.com/office/powerpoint/2010/main" val="379085302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7_c" descr="Trust mean score trend data for Q7, plotted against the national average. ">
            <a:extLst>
              <a:ext uri="{FF2B5EF4-FFF2-40B4-BE49-F238E27FC236}">
                <a16:creationId xmlns:a16="http://schemas.microsoft.com/office/drawing/2014/main" id="{335FCAF6-5BE5-CBE1-D71B-167EB247CB22}"/>
              </a:ext>
            </a:extLst>
          </p:cNvPr>
          <p:cNvGraphicFramePr/>
          <p:nvPr>
            <p:extLst>
              <p:ext uri="{D42A27DB-BD31-4B8C-83A1-F6EECF244321}">
                <p14:modId xmlns:p14="http://schemas.microsoft.com/office/powerpoint/2010/main" val="23710466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E8677-D27E-A9B0-BAB0-CE100BEEFE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91091F-C873-38FF-E8E0-5EE442243D78}"/>
              </a:ext>
            </a:extLst>
          </p:cNvPr>
          <p:cNvSpPr>
            <a:spLocks noGrp="1"/>
          </p:cNvSpPr>
          <p:nvPr>
            <p:ph type="title"/>
          </p:nvPr>
        </p:nvSpPr>
        <p:spPr>
          <a:xfrm>
            <a:off x="419970" y="509078"/>
            <a:ext cx="11417697" cy="654856"/>
          </a:xfrm>
        </p:spPr>
        <p:txBody>
          <a:bodyPr>
            <a:normAutofit/>
          </a:bodyPr>
          <a:lstStyle/>
          <a:p>
            <a:r>
              <a:rPr lang="en-US" dirty="0"/>
              <a:t>Section 4. Involvement in care</a:t>
            </a:r>
            <a:endParaRPr lang="en-GB" dirty="0"/>
          </a:p>
        </p:txBody>
      </p:sp>
      <p:sp>
        <p:nvSpPr>
          <p:cNvPr id="45" name="Slide Number Placeholder 1">
            <a:extLst>
              <a:ext uri="{FF2B5EF4-FFF2-40B4-BE49-F238E27FC236}">
                <a16:creationId xmlns:a16="http://schemas.microsoft.com/office/drawing/2014/main" id="{D2019F37-21A8-2124-F1A5-7C48F38F4FE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8_c" descr="Trust mean score trend data for Q7, plotted against the national average. ">
            <a:extLst>
              <a:ext uri="{FF2B5EF4-FFF2-40B4-BE49-F238E27FC236}">
                <a16:creationId xmlns:a16="http://schemas.microsoft.com/office/drawing/2014/main" id="{4DBC7CC3-BE19-6DAF-E764-A56B3BC2038D}"/>
              </a:ext>
            </a:extLst>
          </p:cNvPr>
          <p:cNvGraphicFramePr/>
          <p:nvPr>
            <p:extLst>
              <p:ext uri="{D42A27DB-BD31-4B8C-83A1-F6EECF244321}">
                <p14:modId xmlns:p14="http://schemas.microsoft.com/office/powerpoint/2010/main" val="29682920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8_sig" descr="Significant changes 2021 vs 2020&#10;Significant changes 2021 vs 2019" title="Significant changes">
            <a:extLst>
              <a:ext uri="{FF2B5EF4-FFF2-40B4-BE49-F238E27FC236}">
                <a16:creationId xmlns:a16="http://schemas.microsoft.com/office/drawing/2014/main" id="{B84E2AD2-95DF-F2E5-953C-04C7143872C9}"/>
              </a:ext>
            </a:extLst>
          </p:cNvPr>
          <p:cNvGraphicFramePr>
            <a:graphicFrameLocks noGrp="1"/>
          </p:cNvGraphicFramePr>
          <p:nvPr>
            <p:extLst>
              <p:ext uri="{D42A27DB-BD31-4B8C-83A1-F6EECF244321}">
                <p14:modId xmlns:p14="http://schemas.microsoft.com/office/powerpoint/2010/main" val="87144147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19_sig" descr="Significant changes 2021 vs 2020&#10;Significant changes 2021 vs 2019" title="Significant changes">
            <a:extLst>
              <a:ext uri="{FF2B5EF4-FFF2-40B4-BE49-F238E27FC236}">
                <a16:creationId xmlns:a16="http://schemas.microsoft.com/office/drawing/2014/main" id="{1DC19032-0E13-6B16-FCFA-8A1F7EB4684A}"/>
              </a:ext>
            </a:extLst>
          </p:cNvPr>
          <p:cNvGraphicFramePr>
            <a:graphicFrameLocks noGrp="1"/>
          </p:cNvGraphicFramePr>
          <p:nvPr>
            <p:extLst>
              <p:ext uri="{D42A27DB-BD31-4B8C-83A1-F6EECF244321}">
                <p14:modId xmlns:p14="http://schemas.microsoft.com/office/powerpoint/2010/main" val="22811870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19_c" descr="Trust mean score trend data for Q7, plotted against the national average. ">
            <a:extLst>
              <a:ext uri="{FF2B5EF4-FFF2-40B4-BE49-F238E27FC236}">
                <a16:creationId xmlns:a16="http://schemas.microsoft.com/office/drawing/2014/main" id="{126E2474-26EA-A921-3A20-7B3D5FEF7205}"/>
              </a:ext>
            </a:extLst>
          </p:cNvPr>
          <p:cNvGraphicFramePr/>
          <p:nvPr>
            <p:extLst>
              <p:ext uri="{D42A27DB-BD31-4B8C-83A1-F6EECF244321}">
                <p14:modId xmlns:p14="http://schemas.microsoft.com/office/powerpoint/2010/main" val="40123785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19_t">
            <a:extLst>
              <a:ext uri="{FF2B5EF4-FFF2-40B4-BE49-F238E27FC236}">
                <a16:creationId xmlns:a16="http://schemas.microsoft.com/office/drawing/2014/main" id="{179D294C-2406-BF68-D913-576CA6CFF044}"/>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want to be in control of their care, their care has now ended, or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8_t">
            <a:extLst>
              <a:ext uri="{FF2B5EF4-FFF2-40B4-BE49-F238E27FC236}">
                <a16:creationId xmlns:a16="http://schemas.microsoft.com/office/drawing/2014/main" id="{AF28689B-D33D-4C0F-785A-4C8F79268F0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303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5.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1_c" descr="Trust mean score trend data for Q7, plotted against the national average. ">
            <a:extLst>
              <a:ext uri="{FF2B5EF4-FFF2-40B4-BE49-F238E27FC236}">
                <a16:creationId xmlns:a16="http://schemas.microsoft.com/office/drawing/2014/main" id="{56DC053C-66B2-B64B-06BE-FE6594B3DFE5}"/>
              </a:ext>
            </a:extLst>
          </p:cNvPr>
          <p:cNvGraphicFramePr/>
          <p:nvPr>
            <p:extLst>
              <p:ext uri="{D42A27DB-BD31-4B8C-83A1-F6EECF244321}">
                <p14:modId xmlns:p14="http://schemas.microsoft.com/office/powerpoint/2010/main" val="26802270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1_sig" descr="Significant changes 2021 vs 2020&#10;Significant changes 2021 vs 2019" title="Significant changes">
            <a:extLst>
              <a:ext uri="{FF2B5EF4-FFF2-40B4-BE49-F238E27FC236}">
                <a16:creationId xmlns:a16="http://schemas.microsoft.com/office/drawing/2014/main" id="{DB6F30F0-401F-9A62-F3FC-A1427DBB8178}"/>
              </a:ext>
            </a:extLst>
          </p:cNvPr>
          <p:cNvGraphicFramePr>
            <a:graphicFrameLocks noGrp="1"/>
          </p:cNvGraphicFramePr>
          <p:nvPr>
            <p:extLst>
              <p:ext uri="{D42A27DB-BD31-4B8C-83A1-F6EECF244321}">
                <p14:modId xmlns:p14="http://schemas.microsoft.com/office/powerpoint/2010/main" val="26266520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22_2_sig" descr="Significant changes 2021 vs 2020&#10;Significant changes 2021 vs 2019" title="Significant changes">
            <a:extLst>
              <a:ext uri="{FF2B5EF4-FFF2-40B4-BE49-F238E27FC236}">
                <a16:creationId xmlns:a16="http://schemas.microsoft.com/office/drawing/2014/main" id="{B66FE552-2210-1C58-6714-39C021FA1037}"/>
              </a:ext>
            </a:extLst>
          </p:cNvPr>
          <p:cNvGraphicFramePr>
            <a:graphicFrameLocks noGrp="1"/>
          </p:cNvGraphicFramePr>
          <p:nvPr>
            <p:extLst>
              <p:ext uri="{D42A27DB-BD31-4B8C-83A1-F6EECF244321}">
                <p14:modId xmlns:p14="http://schemas.microsoft.com/office/powerpoint/2010/main" val="390856020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2_c" descr="Trust mean score trend data for Q7, plotted against the national average. ">
            <a:extLst>
              <a:ext uri="{FF2B5EF4-FFF2-40B4-BE49-F238E27FC236}">
                <a16:creationId xmlns:a16="http://schemas.microsoft.com/office/drawing/2014/main" id="{61151561-49D9-4A39-4370-47DA034A97C0}"/>
              </a:ext>
            </a:extLst>
          </p:cNvPr>
          <p:cNvGraphicFramePr/>
          <p:nvPr>
            <p:extLst>
              <p:ext uri="{D42A27DB-BD31-4B8C-83A1-F6EECF244321}">
                <p14:modId xmlns:p14="http://schemas.microsoft.com/office/powerpoint/2010/main" val="16023077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2_t">
            <a:extLst>
              <a:ext uri="{FF2B5EF4-FFF2-40B4-BE49-F238E27FC236}">
                <a16:creationId xmlns:a16="http://schemas.microsoft.com/office/drawing/2014/main" id="{28263DFD-3249-630D-738D-D7F2AE29CBB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1_t">
            <a:extLst>
              <a:ext uri="{FF2B5EF4-FFF2-40B4-BE49-F238E27FC236}">
                <a16:creationId xmlns:a16="http://schemas.microsoft.com/office/drawing/2014/main" id="{8CB8CCA9-99F1-B46F-DF0F-986C9A1A549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EBE68-CAF5-67A2-9479-02B56EA02A8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D96F81-5A99-A628-E3F2-477FEC9265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E7A8FC9E-3498-727D-5F05-81E9C08827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2_3_c" descr="Trust mean score trend data for Q7, plotted against the national average. ">
            <a:extLst>
              <a:ext uri="{FF2B5EF4-FFF2-40B4-BE49-F238E27FC236}">
                <a16:creationId xmlns:a16="http://schemas.microsoft.com/office/drawing/2014/main" id="{E88DA1D6-724F-85A2-33C4-ECB15B3246E5}"/>
              </a:ext>
            </a:extLst>
          </p:cNvPr>
          <p:cNvGraphicFramePr/>
          <p:nvPr>
            <p:extLst>
              <p:ext uri="{D42A27DB-BD31-4B8C-83A1-F6EECF244321}">
                <p14:modId xmlns:p14="http://schemas.microsoft.com/office/powerpoint/2010/main" val="42130224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2_3_sig" descr="Significant changes 2021 vs 2020&#10;Significant changes 2021 vs 2019" title="Significant changes">
            <a:extLst>
              <a:ext uri="{FF2B5EF4-FFF2-40B4-BE49-F238E27FC236}">
                <a16:creationId xmlns:a16="http://schemas.microsoft.com/office/drawing/2014/main" id="{32AD2341-424E-6FC7-502F-6A31AD2F4139}"/>
              </a:ext>
            </a:extLst>
          </p:cNvPr>
          <p:cNvGraphicFramePr>
            <a:graphicFrameLocks noGrp="1"/>
          </p:cNvGraphicFramePr>
          <p:nvPr>
            <p:extLst>
              <p:ext uri="{D42A27DB-BD31-4B8C-83A1-F6EECF244321}">
                <p14:modId xmlns:p14="http://schemas.microsoft.com/office/powerpoint/2010/main" val="27448385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22_4_sig" descr="Significant changes 2021 vs 2020&#10;Significant changes 2021 vs 2019" title="Significant changes">
            <a:extLst>
              <a:ext uri="{FF2B5EF4-FFF2-40B4-BE49-F238E27FC236}">
                <a16:creationId xmlns:a16="http://schemas.microsoft.com/office/drawing/2014/main" id="{037C28FA-62CD-A31B-C1C4-28FF2FB295D8}"/>
              </a:ext>
            </a:extLst>
          </p:cNvPr>
          <p:cNvGraphicFramePr>
            <a:graphicFrameLocks noGrp="1"/>
          </p:cNvGraphicFramePr>
          <p:nvPr>
            <p:extLst>
              <p:ext uri="{D42A27DB-BD31-4B8C-83A1-F6EECF244321}">
                <p14:modId xmlns:p14="http://schemas.microsoft.com/office/powerpoint/2010/main" val="139508317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22_4_c" descr="Trust mean score trend data for Q7, plotted against the national average. ">
            <a:extLst>
              <a:ext uri="{FF2B5EF4-FFF2-40B4-BE49-F238E27FC236}">
                <a16:creationId xmlns:a16="http://schemas.microsoft.com/office/drawing/2014/main" id="{C3FFC591-F1EF-A7DE-5BC0-B434B163E206}"/>
              </a:ext>
            </a:extLst>
          </p:cNvPr>
          <p:cNvGraphicFramePr/>
          <p:nvPr>
            <p:extLst>
              <p:ext uri="{D42A27DB-BD31-4B8C-83A1-F6EECF244321}">
                <p14:modId xmlns:p14="http://schemas.microsoft.com/office/powerpoint/2010/main" val="20824097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22_4_t">
            <a:extLst>
              <a:ext uri="{FF2B5EF4-FFF2-40B4-BE49-F238E27FC236}">
                <a16:creationId xmlns:a16="http://schemas.microsoft.com/office/drawing/2014/main" id="{2044ADF2-FA7A-F72E-98F7-56F07947EE21}"/>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2_3_t">
            <a:extLst>
              <a:ext uri="{FF2B5EF4-FFF2-40B4-BE49-F238E27FC236}">
                <a16:creationId xmlns:a16="http://schemas.microsoft.com/office/drawing/2014/main" id="{1873E222-FEEA-3B6B-FA56-F72EFF087EC3}"/>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48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12F9-F6E7-3D63-67EF-846DF614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F6D196-F038-B8EE-65F9-2A3EC1F1F36C}"/>
              </a:ext>
            </a:extLst>
          </p:cNvPr>
          <p:cNvSpPr>
            <a:spLocks noGrp="1"/>
          </p:cNvSpPr>
          <p:nvPr>
            <p:ph type="title"/>
          </p:nvPr>
        </p:nvSpPr>
        <p:spPr>
          <a:xfrm>
            <a:off x="419970" y="509078"/>
            <a:ext cx="11417697" cy="654856"/>
          </a:xfrm>
        </p:spPr>
        <p:txBody>
          <a:bodyPr>
            <a:normAutofit/>
          </a:bodyPr>
          <a:lstStyle/>
          <a:p>
            <a:r>
              <a:rPr lang="en-US" dirty="0"/>
              <a:t>Section 5. Medication </a:t>
            </a:r>
            <a:r>
              <a:rPr lang="en-GB" dirty="0"/>
              <a:t>(continued)</a:t>
            </a:r>
          </a:p>
        </p:txBody>
      </p:sp>
      <p:sp>
        <p:nvSpPr>
          <p:cNvPr id="45" name="Slide Number Placeholder 1">
            <a:extLst>
              <a:ext uri="{FF2B5EF4-FFF2-40B4-BE49-F238E27FC236}">
                <a16:creationId xmlns:a16="http://schemas.microsoft.com/office/drawing/2014/main" id="{243F7570-1AC8-08A0-30A3-DAF1214BB30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3_c" descr="Trust mean score trend data for Q7, plotted against the national average. ">
            <a:extLst>
              <a:ext uri="{FF2B5EF4-FFF2-40B4-BE49-F238E27FC236}">
                <a16:creationId xmlns:a16="http://schemas.microsoft.com/office/drawing/2014/main" id="{5C8C727D-B8A5-5D77-A126-42608F2374C1}"/>
              </a:ext>
            </a:extLst>
          </p:cNvPr>
          <p:cNvGraphicFramePr/>
          <p:nvPr>
            <p:extLst>
              <p:ext uri="{D42A27DB-BD31-4B8C-83A1-F6EECF244321}">
                <p14:modId xmlns:p14="http://schemas.microsoft.com/office/powerpoint/2010/main" val="34185931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3_sig" descr="Significant changes 2021 vs 2020&#10;Significant changes 2021 vs 2019" title="Significant changes">
            <a:extLst>
              <a:ext uri="{FF2B5EF4-FFF2-40B4-BE49-F238E27FC236}">
                <a16:creationId xmlns:a16="http://schemas.microsoft.com/office/drawing/2014/main" id="{E0198F48-A85B-2CD6-42EE-CC2ACD9C14AF}"/>
              </a:ext>
            </a:extLst>
          </p:cNvPr>
          <p:cNvGraphicFramePr>
            <a:graphicFrameLocks noGrp="1"/>
          </p:cNvGraphicFramePr>
          <p:nvPr>
            <p:extLst>
              <p:ext uri="{D42A27DB-BD31-4B8C-83A1-F6EECF244321}">
                <p14:modId xmlns:p14="http://schemas.microsoft.com/office/powerpoint/2010/main" val="34087275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23_t">
            <a:extLst>
              <a:ext uri="{FF2B5EF4-FFF2-40B4-BE49-F238E27FC236}">
                <a16:creationId xmlns:a16="http://schemas.microsoft.com/office/drawing/2014/main" id="{F1C8BC4A-E2B9-0F5C-947D-65B8232B72A4}"/>
              </a:ext>
            </a:extLst>
          </p:cNvPr>
          <p:cNvSpPr/>
          <p:nvPr/>
        </p:nvSpPr>
        <p:spPr>
          <a:xfrm>
            <a:off x="1065398" y="5851921"/>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medication for their mental health needs in the last 12 months. Respondents who stated that they have been receiving medication for less than 12 months, or they didn't know or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3674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6.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E6E729D6-FD35-EA85-A924-955ED2F604A7}"/>
              </a:ext>
            </a:extLst>
          </p:cNvPr>
          <p:cNvSpPr txBox="1">
            <a:spLocks/>
          </p:cNvSpPr>
          <p:nvPr/>
        </p:nvSpPr>
        <p:spPr>
          <a:xfrm>
            <a:off x="419970"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 has been revised for 2024 and is no longer comparable to previous year’s data.</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7.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9_c" descr="Trust mean score trend data for Q7, plotted against the national average. ">
            <a:extLst>
              <a:ext uri="{FF2B5EF4-FFF2-40B4-BE49-F238E27FC236}">
                <a16:creationId xmlns:a16="http://schemas.microsoft.com/office/drawing/2014/main" id="{49413FB0-AC52-1D4A-7F0E-9ACB297348C7}"/>
              </a:ext>
            </a:extLst>
          </p:cNvPr>
          <p:cNvGraphicFramePr/>
          <p:nvPr>
            <p:extLst>
              <p:ext uri="{D42A27DB-BD31-4B8C-83A1-F6EECF244321}">
                <p14:modId xmlns:p14="http://schemas.microsoft.com/office/powerpoint/2010/main" val="10407046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9_sig" descr="Significant changes 2021 vs 2020&#10;Significant changes 2021 vs 2019" title="Significant changes">
            <a:extLst>
              <a:ext uri="{FF2B5EF4-FFF2-40B4-BE49-F238E27FC236}">
                <a16:creationId xmlns:a16="http://schemas.microsoft.com/office/drawing/2014/main" id="{087E5A3E-4C56-1AB1-E946-E5C465D97413}"/>
              </a:ext>
            </a:extLst>
          </p:cNvPr>
          <p:cNvGraphicFramePr>
            <a:graphicFrameLocks noGrp="1"/>
          </p:cNvGraphicFramePr>
          <p:nvPr>
            <p:extLst>
              <p:ext uri="{D42A27DB-BD31-4B8C-83A1-F6EECF244321}">
                <p14:modId xmlns:p14="http://schemas.microsoft.com/office/powerpoint/2010/main" val="193109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1_sig" descr="Significant changes 2021 vs 2020&#10;Significant changes 2021 vs 2019" title="Significant changes">
            <a:extLst>
              <a:ext uri="{FF2B5EF4-FFF2-40B4-BE49-F238E27FC236}">
                <a16:creationId xmlns:a16="http://schemas.microsoft.com/office/drawing/2014/main" id="{B182B5F3-ACA3-AFF6-5B7F-1DBFD370956A}"/>
              </a:ext>
            </a:extLst>
          </p:cNvPr>
          <p:cNvGraphicFramePr>
            <a:graphicFrameLocks noGrp="1"/>
          </p:cNvGraphicFramePr>
          <p:nvPr>
            <p:extLst>
              <p:ext uri="{D42A27DB-BD31-4B8C-83A1-F6EECF244321}">
                <p14:modId xmlns:p14="http://schemas.microsoft.com/office/powerpoint/2010/main" val="1007855619"/>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1_c" descr="Trust mean score trend data for Q7, plotted against the national average. ">
            <a:extLst>
              <a:ext uri="{FF2B5EF4-FFF2-40B4-BE49-F238E27FC236}">
                <a16:creationId xmlns:a16="http://schemas.microsoft.com/office/drawing/2014/main" id="{98101563-35A7-AA04-E5E5-07B3A9227BD9}"/>
              </a:ext>
            </a:extLst>
          </p:cNvPr>
          <p:cNvGraphicFramePr/>
          <p:nvPr>
            <p:extLst>
              <p:ext uri="{D42A27DB-BD31-4B8C-83A1-F6EECF244321}">
                <p14:modId xmlns:p14="http://schemas.microsoft.com/office/powerpoint/2010/main" val="13282538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1_t">
            <a:extLst>
              <a:ext uri="{FF2B5EF4-FFF2-40B4-BE49-F238E27FC236}">
                <a16:creationId xmlns:a16="http://schemas.microsoft.com/office/drawing/2014/main" id="{ABB5A2D8-EBD9-FA5A-F36F-3E57085DB3C3}"/>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this was not applicable, or their family or carer did not want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9_t">
            <a:extLst>
              <a:ext uri="{FF2B5EF4-FFF2-40B4-BE49-F238E27FC236}">
                <a16:creationId xmlns:a16="http://schemas.microsoft.com/office/drawing/2014/main" id="{59BF4E58-1E35-1941-D8E3-4FF4D4D81514}"/>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8.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27_c" descr="Trust mean score trend data for Q7, plotted against the national average. ">
            <a:extLst>
              <a:ext uri="{FF2B5EF4-FFF2-40B4-BE49-F238E27FC236}">
                <a16:creationId xmlns:a16="http://schemas.microsoft.com/office/drawing/2014/main" id="{CC551B6F-94A3-8F78-21F8-8FD8B45BC0EB}"/>
              </a:ext>
            </a:extLst>
          </p:cNvPr>
          <p:cNvGraphicFramePr/>
          <p:nvPr>
            <p:extLst>
              <p:ext uri="{D42A27DB-BD31-4B8C-83A1-F6EECF244321}">
                <p14:modId xmlns:p14="http://schemas.microsoft.com/office/powerpoint/2010/main" val="2476170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27_sig" descr="Significant changes 2021 vs 2020&#10;Significant changes 2021 vs 2019" title="Significant changes">
            <a:extLst>
              <a:ext uri="{FF2B5EF4-FFF2-40B4-BE49-F238E27FC236}">
                <a16:creationId xmlns:a16="http://schemas.microsoft.com/office/drawing/2014/main" id="{6CFBA8D8-7A85-EED7-44FF-1552974682DE}"/>
              </a:ext>
            </a:extLst>
          </p:cNvPr>
          <p:cNvGraphicFramePr>
            <a:graphicFrameLocks noGrp="1"/>
          </p:cNvGraphicFramePr>
          <p:nvPr>
            <p:extLst>
              <p:ext uri="{D42A27DB-BD31-4B8C-83A1-F6EECF244321}">
                <p14:modId xmlns:p14="http://schemas.microsoft.com/office/powerpoint/2010/main" val="87974108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0_sig" descr="Significant changes 2021 vs 2020&#10;Significant changes 2021 vs 2019" title="Significant changes">
            <a:extLst>
              <a:ext uri="{FF2B5EF4-FFF2-40B4-BE49-F238E27FC236}">
                <a16:creationId xmlns:a16="http://schemas.microsoft.com/office/drawing/2014/main" id="{BA523A08-804B-F247-7BB9-2B3BCEB355B6}"/>
              </a:ext>
            </a:extLst>
          </p:cNvPr>
          <p:cNvGraphicFramePr>
            <a:graphicFrameLocks noGrp="1"/>
          </p:cNvGraphicFramePr>
          <p:nvPr>
            <p:extLst>
              <p:ext uri="{D42A27DB-BD31-4B8C-83A1-F6EECF244321}">
                <p14:modId xmlns:p14="http://schemas.microsoft.com/office/powerpoint/2010/main" val="1784686065"/>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0_c" descr="Trust mean score trend data for Q7, plotted against the national average. ">
            <a:extLst>
              <a:ext uri="{FF2B5EF4-FFF2-40B4-BE49-F238E27FC236}">
                <a16:creationId xmlns:a16="http://schemas.microsoft.com/office/drawing/2014/main" id="{5F3F64D0-AC97-B982-8283-69A6B9336F3E}"/>
              </a:ext>
            </a:extLst>
          </p:cNvPr>
          <p:cNvGraphicFramePr/>
          <p:nvPr>
            <p:extLst>
              <p:ext uri="{D42A27DB-BD31-4B8C-83A1-F6EECF244321}">
                <p14:modId xmlns:p14="http://schemas.microsoft.com/office/powerpoint/2010/main" val="255752732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0_t">
            <a:extLst>
              <a:ext uri="{FF2B5EF4-FFF2-40B4-BE49-F238E27FC236}">
                <a16:creationId xmlns:a16="http://schemas.microsoft.com/office/drawing/2014/main" id="{CBBE4120-B2F9-4FED-7780-63018490EF16}"/>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would know who to contact out of office hours within the NHS if they had a crisis.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27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1450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9. Support with other areas of life</a:t>
            </a:r>
            <a:endParaRPr lang="en-GB" dirty="0"/>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1_c" descr="Trust mean score trend data for Q7, plotted against the national average. ">
            <a:extLst>
              <a:ext uri="{FF2B5EF4-FFF2-40B4-BE49-F238E27FC236}">
                <a16:creationId xmlns:a16="http://schemas.microsoft.com/office/drawing/2014/main" id="{3C9EF042-9875-6053-F535-85C8C5F42341}"/>
              </a:ext>
            </a:extLst>
          </p:cNvPr>
          <p:cNvGraphicFramePr/>
          <p:nvPr>
            <p:extLst>
              <p:ext uri="{D42A27DB-BD31-4B8C-83A1-F6EECF244321}">
                <p14:modId xmlns:p14="http://schemas.microsoft.com/office/powerpoint/2010/main" val="830947132"/>
              </p:ext>
            </p:extLst>
          </p:nvPr>
        </p:nvGraphicFramePr>
        <p:xfrm>
          <a:off x="419970" y="1263152"/>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1_sig" descr="Significant changes 2021 vs 2020&#10;Significant changes 2021 vs 2019" title="Significant changes">
            <a:extLst>
              <a:ext uri="{FF2B5EF4-FFF2-40B4-BE49-F238E27FC236}">
                <a16:creationId xmlns:a16="http://schemas.microsoft.com/office/drawing/2014/main" id="{BA24BC57-84C6-D5F5-1346-E2D944BE7814}"/>
              </a:ext>
            </a:extLst>
          </p:cNvPr>
          <p:cNvGraphicFramePr>
            <a:graphicFrameLocks noGrp="1"/>
          </p:cNvGraphicFramePr>
          <p:nvPr>
            <p:extLst>
              <p:ext uri="{D42A27DB-BD31-4B8C-83A1-F6EECF244321}">
                <p14:modId xmlns:p14="http://schemas.microsoft.com/office/powerpoint/2010/main" val="6718078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2_sig" descr="Significant changes 2021 vs 2020&#10;Significant changes 2021 vs 2019" title="Significant changes">
            <a:extLst>
              <a:ext uri="{FF2B5EF4-FFF2-40B4-BE49-F238E27FC236}">
                <a16:creationId xmlns:a16="http://schemas.microsoft.com/office/drawing/2014/main" id="{6F8D6C7B-E2D2-54DE-1918-12F789EC601F}"/>
              </a:ext>
            </a:extLst>
          </p:cNvPr>
          <p:cNvGraphicFramePr>
            <a:graphicFrameLocks noGrp="1"/>
          </p:cNvGraphicFramePr>
          <p:nvPr>
            <p:extLst>
              <p:ext uri="{D42A27DB-BD31-4B8C-83A1-F6EECF244321}">
                <p14:modId xmlns:p14="http://schemas.microsoft.com/office/powerpoint/2010/main" val="3095276746"/>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3_2_c" descr="Trust mean score trend data for Q7, plotted against the national average. ">
            <a:extLst>
              <a:ext uri="{FF2B5EF4-FFF2-40B4-BE49-F238E27FC236}">
                <a16:creationId xmlns:a16="http://schemas.microsoft.com/office/drawing/2014/main" id="{56C18CF7-1B9B-B9AC-8D37-D5A8693AA41E}"/>
              </a:ext>
            </a:extLst>
          </p:cNvPr>
          <p:cNvGraphicFramePr/>
          <p:nvPr>
            <p:extLst>
              <p:ext uri="{D42A27DB-BD31-4B8C-83A1-F6EECF244321}">
                <p14:modId xmlns:p14="http://schemas.microsoft.com/office/powerpoint/2010/main" val="2563283015"/>
              </p:ext>
            </p:extLst>
          </p:nvPr>
        </p:nvGraphicFramePr>
        <p:xfrm>
          <a:off x="6207442" y="1263152"/>
          <a:ext cx="5468620" cy="4035715"/>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2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1_t">
            <a:extLst>
              <a:ext uri="{FF2B5EF4-FFF2-40B4-BE49-F238E27FC236}">
                <a16:creationId xmlns:a16="http://schemas.microsoft.com/office/drawing/2014/main" id="{EA1A4F6B-E8E9-76F5-91FE-38787A1F504A}"/>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9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3_3_c" descr="Trust mean score trend data for Q7, plotted against the national average. ">
            <a:extLst>
              <a:ext uri="{FF2B5EF4-FFF2-40B4-BE49-F238E27FC236}">
                <a16:creationId xmlns:a16="http://schemas.microsoft.com/office/drawing/2014/main" id="{A0664812-8E87-D493-67EB-F5F122EA0396}"/>
              </a:ext>
            </a:extLst>
          </p:cNvPr>
          <p:cNvGraphicFramePr/>
          <p:nvPr>
            <p:extLst>
              <p:ext uri="{D42A27DB-BD31-4B8C-83A1-F6EECF244321}">
                <p14:modId xmlns:p14="http://schemas.microsoft.com/office/powerpoint/2010/main" val="11804236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3_3_sig" descr="Significant changes 2021 vs 2020&#10;Significant changes 2021 vs 2019" title="Significant changes">
            <a:extLst>
              <a:ext uri="{FF2B5EF4-FFF2-40B4-BE49-F238E27FC236}">
                <a16:creationId xmlns:a16="http://schemas.microsoft.com/office/drawing/2014/main" id="{C01A0667-AA9B-7582-CE7C-8655CDF43CE8}"/>
              </a:ext>
            </a:extLst>
          </p:cNvPr>
          <p:cNvGraphicFramePr>
            <a:graphicFrameLocks noGrp="1"/>
          </p:cNvGraphicFramePr>
          <p:nvPr>
            <p:extLst>
              <p:ext uri="{D42A27DB-BD31-4B8C-83A1-F6EECF244321}">
                <p14:modId xmlns:p14="http://schemas.microsoft.com/office/powerpoint/2010/main" val="16679526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3_4_sig" descr="Significant changes 2021 vs 2020&#10;Significant changes 2021 vs 2019" title="Significant changes">
            <a:extLst>
              <a:ext uri="{FF2B5EF4-FFF2-40B4-BE49-F238E27FC236}">
                <a16:creationId xmlns:a16="http://schemas.microsoft.com/office/drawing/2014/main" id="{9829C402-ACD8-C19B-5BCE-5118BDC3F3F7}"/>
              </a:ext>
            </a:extLst>
          </p:cNvPr>
          <p:cNvGraphicFramePr>
            <a:graphicFrameLocks noGrp="1"/>
          </p:cNvGraphicFramePr>
          <p:nvPr>
            <p:extLst>
              <p:ext uri="{D42A27DB-BD31-4B8C-83A1-F6EECF244321}">
                <p14:modId xmlns:p14="http://schemas.microsoft.com/office/powerpoint/2010/main" val="3938457154"/>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8" name="Q33_4_c" descr="Trust mean score trend data for Q7, plotted against the national average. ">
            <a:extLst>
              <a:ext uri="{FF2B5EF4-FFF2-40B4-BE49-F238E27FC236}">
                <a16:creationId xmlns:a16="http://schemas.microsoft.com/office/drawing/2014/main" id="{3F5C6D7A-0D8F-E711-8B2D-0CA7BC31D134}"/>
              </a:ext>
            </a:extLst>
          </p:cNvPr>
          <p:cNvGraphicFramePr/>
          <p:nvPr>
            <p:extLst>
              <p:ext uri="{D42A27DB-BD31-4B8C-83A1-F6EECF244321}">
                <p14:modId xmlns:p14="http://schemas.microsoft.com/office/powerpoint/2010/main" val="832393392"/>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3_4_t">
            <a:extLst>
              <a:ext uri="{FF2B5EF4-FFF2-40B4-BE49-F238E27FC236}">
                <a16:creationId xmlns:a16="http://schemas.microsoft.com/office/drawing/2014/main" id="{F16C8417-26C4-84E1-D00D-15910B355176}"/>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3_3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164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4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3CB-8DBC-D235-4EB0-A1BC087C1E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71E4D6-4BE9-628D-12F9-49099F9BE77B}"/>
              </a:ext>
            </a:extLst>
          </p:cNvPr>
          <p:cNvSpPr>
            <a:spLocks noGrp="1"/>
          </p:cNvSpPr>
          <p:nvPr>
            <p:ph type="title"/>
          </p:nvPr>
        </p:nvSpPr>
        <p:spPr>
          <a:xfrm>
            <a:off x="419970" y="509078"/>
            <a:ext cx="11417697" cy="654856"/>
          </a:xfrm>
        </p:spPr>
        <p:txBody>
          <a:bodyPr>
            <a:normAutofit/>
          </a:bodyPr>
          <a:lstStyle/>
          <a:p>
            <a:r>
              <a:rPr lang="en-US" dirty="0"/>
              <a:t>Section 9. Support with other areas of life </a:t>
            </a:r>
            <a:r>
              <a:rPr lang="en-GB" dirty="0"/>
              <a:t>(continued)</a:t>
            </a:r>
          </a:p>
        </p:txBody>
      </p:sp>
      <p:sp>
        <p:nvSpPr>
          <p:cNvPr id="45" name="Slide Number Placeholder 1">
            <a:extLst>
              <a:ext uri="{FF2B5EF4-FFF2-40B4-BE49-F238E27FC236}">
                <a16:creationId xmlns:a16="http://schemas.microsoft.com/office/drawing/2014/main" id="{DD8ADC4B-21D2-4DA3-9A28-ED019B3E7C5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2_c" descr="Trust mean score trend data for Q7, plotted against the national average. ">
            <a:extLst>
              <a:ext uri="{FF2B5EF4-FFF2-40B4-BE49-F238E27FC236}">
                <a16:creationId xmlns:a16="http://schemas.microsoft.com/office/drawing/2014/main" id="{97BC23C1-014D-6F48-8E47-D017DA904F1C}"/>
              </a:ext>
            </a:extLst>
          </p:cNvPr>
          <p:cNvGraphicFramePr/>
          <p:nvPr>
            <p:extLst>
              <p:ext uri="{D42A27DB-BD31-4B8C-83A1-F6EECF244321}">
                <p14:modId xmlns:p14="http://schemas.microsoft.com/office/powerpoint/2010/main" val="22270729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2_sig" descr="Significant changes 2021 vs 2020&#10;Significant changes 2021 vs 2019" title="Significant changes">
            <a:extLst>
              <a:ext uri="{FF2B5EF4-FFF2-40B4-BE49-F238E27FC236}">
                <a16:creationId xmlns:a16="http://schemas.microsoft.com/office/drawing/2014/main" id="{4322A757-F02B-D7FD-A82E-743E7E6CC587}"/>
              </a:ext>
            </a:extLst>
          </p:cNvPr>
          <p:cNvGraphicFramePr>
            <a:graphicFrameLocks noGrp="1"/>
          </p:cNvGraphicFramePr>
          <p:nvPr>
            <p:extLst>
              <p:ext uri="{D42A27DB-BD31-4B8C-83A1-F6EECF244321}">
                <p14:modId xmlns:p14="http://schemas.microsoft.com/office/powerpoint/2010/main" val="437019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17" name="Q34_sig" descr="Significant changes 2021 vs 2020&#10;Significant changes 2021 vs 2019" title="Significant changes">
            <a:extLst>
              <a:ext uri="{FF2B5EF4-FFF2-40B4-BE49-F238E27FC236}">
                <a16:creationId xmlns:a16="http://schemas.microsoft.com/office/drawing/2014/main" id="{6D01B600-92B6-D051-1661-272ED68C7DDC}"/>
              </a:ext>
            </a:extLst>
          </p:cNvPr>
          <p:cNvGraphicFramePr>
            <a:graphicFrameLocks noGrp="1"/>
          </p:cNvGraphicFramePr>
          <p:nvPr>
            <p:extLst>
              <p:ext uri="{D42A27DB-BD31-4B8C-83A1-F6EECF244321}">
                <p14:modId xmlns:p14="http://schemas.microsoft.com/office/powerpoint/2010/main" val="2908360201"/>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4_c" descr="Trust mean score trend data for Q7, plotted against the national average. ">
            <a:extLst>
              <a:ext uri="{FF2B5EF4-FFF2-40B4-BE49-F238E27FC236}">
                <a16:creationId xmlns:a16="http://schemas.microsoft.com/office/drawing/2014/main" id="{6E4C6D65-5C0B-4838-1F55-3B15BB6621A9}"/>
              </a:ext>
            </a:extLst>
          </p:cNvPr>
          <p:cNvGraphicFramePr/>
          <p:nvPr>
            <p:extLst>
              <p:ext uri="{D42A27DB-BD31-4B8C-83A1-F6EECF244321}">
                <p14:modId xmlns:p14="http://schemas.microsoft.com/office/powerpoint/2010/main" val="2190096549"/>
              </p:ext>
            </p:extLst>
          </p:nvPr>
        </p:nvGraphicFramePr>
        <p:xfrm>
          <a:off x="6207442" y="1391398"/>
          <a:ext cx="5468620" cy="3907469"/>
        </p:xfrm>
        <a:graphic>
          <a:graphicData uri="http://schemas.openxmlformats.org/drawingml/2006/chart">
            <c:chart xmlns:c="http://schemas.openxmlformats.org/drawingml/2006/chart" xmlns:r="http://schemas.openxmlformats.org/officeDocument/2006/relationships" r:id="rId4"/>
          </a:graphicData>
        </a:graphic>
      </p:graphicFrame>
      <p:sp>
        <p:nvSpPr>
          <p:cNvPr id="2" name="Q34_t">
            <a:extLst>
              <a:ext uri="{FF2B5EF4-FFF2-40B4-BE49-F238E27FC236}">
                <a16:creationId xmlns:a16="http://schemas.microsoft.com/office/drawing/2014/main" id="{3C3141BB-6145-7CC8-9E18-96928DC6C864}"/>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2_t">
            <a:extLst>
              <a:ext uri="{FF2B5EF4-FFF2-40B4-BE49-F238E27FC236}">
                <a16:creationId xmlns:a16="http://schemas.microsoft.com/office/drawing/2014/main" id="{296EA2EF-D441-9CAC-AEC9-2A0046A855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didn't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612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10.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5_c" descr="Trust mean score trend data for Q7, plotted against the national average. ">
            <a:extLst>
              <a:ext uri="{FF2B5EF4-FFF2-40B4-BE49-F238E27FC236}">
                <a16:creationId xmlns:a16="http://schemas.microsoft.com/office/drawing/2014/main" id="{D959E62E-AB23-36EE-B9C5-FFBA0BCB8924}"/>
              </a:ext>
            </a:extLst>
          </p:cNvPr>
          <p:cNvGraphicFramePr/>
          <p:nvPr>
            <p:extLst>
              <p:ext uri="{D42A27DB-BD31-4B8C-83A1-F6EECF244321}">
                <p14:modId xmlns:p14="http://schemas.microsoft.com/office/powerpoint/2010/main" val="1038542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5_sig" descr="Significant changes 2021 vs 2020&#10;Significant changes 2021 vs 2019" title="Significant changes">
            <a:extLst>
              <a:ext uri="{FF2B5EF4-FFF2-40B4-BE49-F238E27FC236}">
                <a16:creationId xmlns:a16="http://schemas.microsoft.com/office/drawing/2014/main" id="{976017F3-1C55-00ED-2B13-E1448BA95022}"/>
              </a:ext>
            </a:extLst>
          </p:cNvPr>
          <p:cNvGraphicFramePr>
            <a:graphicFrameLocks noGrp="1"/>
          </p:cNvGraphicFramePr>
          <p:nvPr>
            <p:extLst>
              <p:ext uri="{D42A27DB-BD31-4B8C-83A1-F6EECF244321}">
                <p14:modId xmlns:p14="http://schemas.microsoft.com/office/powerpoint/2010/main" val="2985017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38_sig" descr="Significant changes 2021 vs 2020&#10;Significant changes 2021 vs 2019" title="Significant changes">
            <a:extLst>
              <a:ext uri="{FF2B5EF4-FFF2-40B4-BE49-F238E27FC236}">
                <a16:creationId xmlns:a16="http://schemas.microsoft.com/office/drawing/2014/main" id="{E21EBF90-4E41-FA49-8693-1ECF6F26D4E6}"/>
              </a:ext>
            </a:extLst>
          </p:cNvPr>
          <p:cNvGraphicFramePr>
            <a:graphicFrameLocks noGrp="1"/>
          </p:cNvGraphicFramePr>
          <p:nvPr>
            <p:extLst>
              <p:ext uri="{D42A27DB-BD31-4B8C-83A1-F6EECF244321}">
                <p14:modId xmlns:p14="http://schemas.microsoft.com/office/powerpoint/2010/main" val="1864707360"/>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38_c" descr="Trust mean score trend data for Q7, plotted against the national average. ">
            <a:extLst>
              <a:ext uri="{FF2B5EF4-FFF2-40B4-BE49-F238E27FC236}">
                <a16:creationId xmlns:a16="http://schemas.microsoft.com/office/drawing/2014/main" id="{E837F624-5260-DFBE-C7F9-49D9E04D5710}"/>
              </a:ext>
            </a:extLst>
          </p:cNvPr>
          <p:cNvGraphicFramePr/>
          <p:nvPr>
            <p:extLst>
              <p:ext uri="{D42A27DB-BD31-4B8C-83A1-F6EECF244321}">
                <p14:modId xmlns:p14="http://schemas.microsoft.com/office/powerpoint/2010/main" val="368768053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38_t">
            <a:extLst>
              <a:ext uri="{FF2B5EF4-FFF2-40B4-BE49-F238E27FC236}">
                <a16:creationId xmlns:a16="http://schemas.microsoft.com/office/drawing/2014/main" id="{08447FA9-6E3E-6D63-AC94-C8E0869BAF8E}"/>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needed support to access their care and treatment. Respondents who stated that they didn't receive any support or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5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3986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11.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13_c" descr="Trust mean score trend data for Q7, plotted against the national average. ">
            <a:extLst>
              <a:ext uri="{FF2B5EF4-FFF2-40B4-BE49-F238E27FC236}">
                <a16:creationId xmlns:a16="http://schemas.microsoft.com/office/drawing/2014/main" id="{F4D3DAB5-E4A1-47EB-B93F-770E7E24031A}"/>
              </a:ext>
            </a:extLst>
          </p:cNvPr>
          <p:cNvGraphicFramePr/>
          <p:nvPr>
            <p:extLst>
              <p:ext uri="{D42A27DB-BD31-4B8C-83A1-F6EECF244321}">
                <p14:modId xmlns:p14="http://schemas.microsoft.com/office/powerpoint/2010/main" val="41269647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13_sig" descr="Significant changes 2021 vs 2020&#10;Significant changes 2021 vs 2019" title="Significant changes">
            <a:extLst>
              <a:ext uri="{FF2B5EF4-FFF2-40B4-BE49-F238E27FC236}">
                <a16:creationId xmlns:a16="http://schemas.microsoft.com/office/drawing/2014/main" id="{10D04B18-DD55-BA07-4867-176CCCB2217C}"/>
              </a:ext>
            </a:extLst>
          </p:cNvPr>
          <p:cNvGraphicFramePr>
            <a:graphicFrameLocks noGrp="1"/>
          </p:cNvGraphicFramePr>
          <p:nvPr>
            <p:extLst>
              <p:ext uri="{D42A27DB-BD31-4B8C-83A1-F6EECF244321}">
                <p14:modId xmlns:p14="http://schemas.microsoft.com/office/powerpoint/2010/main" val="30196006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7" name="Q40_sig" descr="Significant changes 2021 vs 2020&#10;Significant changes 2021 vs 2019" title="Significant changes">
            <a:extLst>
              <a:ext uri="{FF2B5EF4-FFF2-40B4-BE49-F238E27FC236}">
                <a16:creationId xmlns:a16="http://schemas.microsoft.com/office/drawing/2014/main" id="{AB0A7884-211E-08A5-8AFA-425E7EB19F23}"/>
              </a:ext>
            </a:extLst>
          </p:cNvPr>
          <p:cNvGraphicFramePr>
            <a:graphicFrameLocks noGrp="1"/>
          </p:cNvGraphicFramePr>
          <p:nvPr>
            <p:extLst>
              <p:ext uri="{D42A27DB-BD31-4B8C-83A1-F6EECF244321}">
                <p14:modId xmlns:p14="http://schemas.microsoft.com/office/powerpoint/2010/main" val="2090181568"/>
              </p:ext>
            </p:extLst>
          </p:nvPr>
        </p:nvGraphicFramePr>
        <p:xfrm>
          <a:off x="6921943"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18" name="Q40_c" descr="Trust mean score trend data for Q7, plotted against the national average. ">
            <a:extLst>
              <a:ext uri="{FF2B5EF4-FFF2-40B4-BE49-F238E27FC236}">
                <a16:creationId xmlns:a16="http://schemas.microsoft.com/office/drawing/2014/main" id="{2FDCB14D-84EC-6FED-F332-D56769D84254}"/>
              </a:ext>
            </a:extLst>
          </p:cNvPr>
          <p:cNvGraphicFramePr/>
          <p:nvPr>
            <p:extLst>
              <p:ext uri="{D42A27DB-BD31-4B8C-83A1-F6EECF244321}">
                <p14:modId xmlns:p14="http://schemas.microsoft.com/office/powerpoint/2010/main" val="242360096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2" name="Q40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3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11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12.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39_c" descr="Trust mean score trend data for Q7, plotted against the national average. ">
            <a:extLst>
              <a:ext uri="{FF2B5EF4-FFF2-40B4-BE49-F238E27FC236}">
                <a16:creationId xmlns:a16="http://schemas.microsoft.com/office/drawing/2014/main" id="{927FF253-28B8-C048-F5CE-C02C3594DD36}"/>
              </a:ext>
            </a:extLst>
          </p:cNvPr>
          <p:cNvGraphicFramePr/>
          <p:nvPr>
            <p:extLst>
              <p:ext uri="{D42A27DB-BD31-4B8C-83A1-F6EECF244321}">
                <p14:modId xmlns:p14="http://schemas.microsoft.com/office/powerpoint/2010/main" val="162633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39_sig" descr="Significant changes 2021 vs 2020&#10;Significant changes 2021 vs 2019" title="Significant changes">
            <a:extLst>
              <a:ext uri="{FF2B5EF4-FFF2-40B4-BE49-F238E27FC236}">
                <a16:creationId xmlns:a16="http://schemas.microsoft.com/office/drawing/2014/main" id="{2CEB3A83-6999-070A-E3F3-BE4BFD159D29}"/>
              </a:ext>
            </a:extLst>
          </p:cNvPr>
          <p:cNvGraphicFramePr>
            <a:graphicFrameLocks noGrp="1"/>
          </p:cNvGraphicFramePr>
          <p:nvPr>
            <p:extLst>
              <p:ext uri="{D42A27DB-BD31-4B8C-83A1-F6EECF244321}">
                <p14:modId xmlns:p14="http://schemas.microsoft.com/office/powerpoint/2010/main" val="38473120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39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440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13.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41_c" descr="Trust mean score trend data for Q7, plotted against the national average. ">
            <a:extLst>
              <a:ext uri="{FF2B5EF4-FFF2-40B4-BE49-F238E27FC236}">
                <a16:creationId xmlns:a16="http://schemas.microsoft.com/office/drawing/2014/main" id="{4BBB4468-36BC-069E-FA1C-E0E951612103}"/>
              </a:ext>
            </a:extLst>
          </p:cNvPr>
          <p:cNvGraphicFramePr/>
          <p:nvPr>
            <p:extLst>
              <p:ext uri="{D42A27DB-BD31-4B8C-83A1-F6EECF244321}">
                <p14:modId xmlns:p14="http://schemas.microsoft.com/office/powerpoint/2010/main" val="855796969"/>
              </p:ext>
            </p:extLst>
          </p:nvPr>
        </p:nvGraphicFramePr>
        <p:xfrm>
          <a:off x="419970" y="1391398"/>
          <a:ext cx="5468620" cy="39128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1_sig" descr="Significant changes 2021 vs 2020&#10;Significant changes 2021 vs 2019" title="Significant changes">
            <a:extLst>
              <a:ext uri="{FF2B5EF4-FFF2-40B4-BE49-F238E27FC236}">
                <a16:creationId xmlns:a16="http://schemas.microsoft.com/office/drawing/2014/main" id="{36AFD0E3-F3A1-65FE-1689-F37D6C142C24}"/>
              </a:ext>
            </a:extLst>
          </p:cNvPr>
          <p:cNvGraphicFramePr>
            <a:graphicFrameLocks noGrp="1"/>
          </p:cNvGraphicFramePr>
          <p:nvPr>
            <p:extLst>
              <p:ext uri="{D42A27DB-BD31-4B8C-83A1-F6EECF244321}">
                <p14:modId xmlns:p14="http://schemas.microsoft.com/office/powerpoint/2010/main" val="33744982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1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67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50769492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95409123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910776721"/>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84875021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37791026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3088930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36999285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24269</TotalTime>
  <Words>9044</Words>
  <Application>Microsoft Office PowerPoint</Application>
  <PresentationFormat>Widescreen</PresentationFormat>
  <Paragraphs>1075</Paragraphs>
  <Slides>72</Slides>
  <Notes>60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Black</vt:lpstr>
      <vt:lpstr>Calibri</vt:lpstr>
      <vt:lpstr>Calibri Light</vt:lpstr>
      <vt:lpstr>Courier New</vt:lpstr>
      <vt:lpstr>Wingdings</vt:lpstr>
      <vt:lpstr>Office Theme</vt:lpstr>
      <vt:lpstr>Avon and Wiltshire Mental Health Partnership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How to interpret change over time in this report</vt:lpstr>
      <vt:lpstr>Section 1. Support while waiting</vt:lpstr>
      <vt:lpstr>Section 2. Mental Health Team</vt:lpstr>
      <vt:lpstr>Section 2. Mental Health Team (continued)</vt:lpstr>
      <vt:lpstr>Section 3. Planning care</vt:lpstr>
      <vt:lpstr>Section 4. Involvement in care</vt:lpstr>
      <vt:lpstr>Section 5. Medication</vt:lpstr>
      <vt:lpstr>Section 5. Medication (continued)</vt:lpstr>
      <vt:lpstr>Section 5. Medication (continued)</vt:lpstr>
      <vt:lpstr>Section 6. Psychological Therapies</vt:lpstr>
      <vt:lpstr>Section 7. Crisis care support</vt:lpstr>
      <vt:lpstr>Section 8. Crisis care access</vt:lpstr>
      <vt:lpstr>Section 9. Support with other areas of life</vt:lpstr>
      <vt:lpstr>Section 9. Support with other areas of life (continued)</vt:lpstr>
      <vt:lpstr>Section 9. Support with other areas of life (continued)</vt:lpstr>
      <vt:lpstr>Section 10. Support in accessing care</vt:lpstr>
      <vt:lpstr>Section 11. Respect, dignity and compassion</vt:lpstr>
      <vt:lpstr>Section 12. Overall experience</vt:lpstr>
      <vt:lpstr>Section 13.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2025-03-06T11:55:39Z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